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77" r:id="rId2"/>
    <p:sldId id="278" r:id="rId3"/>
    <p:sldId id="269" r:id="rId4"/>
    <p:sldId id="280" r:id="rId5"/>
    <p:sldId id="270" r:id="rId6"/>
    <p:sldId id="281" r:id="rId7"/>
    <p:sldId id="282" r:id="rId8"/>
    <p:sldId id="284" r:id="rId9"/>
    <p:sldId id="285" r:id="rId10"/>
    <p:sldId id="286" r:id="rId11"/>
    <p:sldId id="287" r:id="rId12"/>
    <p:sldId id="288" r:id="rId13"/>
    <p:sldId id="289" r:id="rId14"/>
    <p:sldId id="290" r:id="rId15"/>
    <p:sldId id="294" r:id="rId16"/>
    <p:sldId id="292" r:id="rId17"/>
    <p:sldId id="293" r:id="rId18"/>
    <p:sldId id="295" r:id="rId19"/>
    <p:sldId id="296" r:id="rId20"/>
    <p:sldId id="302" r:id="rId21"/>
    <p:sldId id="303" r:id="rId22"/>
    <p:sldId id="304" r:id="rId23"/>
    <p:sldId id="297" r:id="rId24"/>
    <p:sldId id="298" r:id="rId25"/>
    <p:sldId id="29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8"/>
            <p14:sldId id="269"/>
            <p14:sldId id="280"/>
            <p14:sldId id="270"/>
            <p14:sldId id="281"/>
            <p14:sldId id="282"/>
            <p14:sldId id="284"/>
            <p14:sldId id="285"/>
            <p14:sldId id="286"/>
            <p14:sldId id="287"/>
            <p14:sldId id="288"/>
            <p14:sldId id="289"/>
            <p14:sldId id="290"/>
            <p14:sldId id="294"/>
            <p14:sldId id="292"/>
            <p14:sldId id="293"/>
            <p14:sldId id="295"/>
            <p14:sldId id="296"/>
            <p14:sldId id="302"/>
            <p14:sldId id="303"/>
            <p14:sldId id="304"/>
            <p14:sldId id="297"/>
            <p14:sldId id="298"/>
            <p14:sldId id="299"/>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65799" autoAdjust="0"/>
  </p:normalViewPr>
  <p:slideViewPr>
    <p:cSldViewPr snapToGrid="0">
      <p:cViewPr>
        <p:scale>
          <a:sx n="66" d="100"/>
          <a:sy n="66" d="100"/>
        </p:scale>
        <p:origin x="1829" y="-8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2022-07-28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2022-07-28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My name Is Sangwon Baek and the focus of my capstone project is on the effectiveness of logistic regression and random forest models to predict cardiovascular disease.</a:t>
            </a:r>
          </a:p>
          <a:p>
            <a:r>
              <a:rPr lang="en-CA" dirty="0"/>
              <a:t>And my supervisor was Professor Ahmad</a:t>
            </a:r>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188550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Next, on to the data preprocessing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There was no need to deal with missing data as the dataset contained no missing data.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sz="1800" dirty="0">
              <a:effectLst/>
              <a:latin typeface="Arial" panose="020B0604020202020204" pitchFamily="34" charset="0"/>
              <a:ea typeface="Times New Roman" panose="02020603050405020304" pitchFamily="18" charset="0"/>
            </a:endParaRPr>
          </a:p>
          <a:p>
            <a:r>
              <a:rPr lang="en-CA" sz="1800" dirty="0">
                <a:effectLst/>
                <a:latin typeface="Arial" panose="020B0604020202020204" pitchFamily="34" charset="0"/>
                <a:ea typeface="Times New Roman" panose="02020603050405020304" pitchFamily="18" charset="0"/>
              </a:rPr>
              <a:t>one-hot encoding was used to prepare the data for the logistic regression model as the categorical data had no ordinal value. </a:t>
            </a:r>
          </a:p>
          <a:p>
            <a:r>
              <a:rPr lang="en-CA" sz="1800" dirty="0">
                <a:effectLst/>
                <a:latin typeface="Arial" panose="020B0604020202020204" pitchFamily="34" charset="0"/>
                <a:ea typeface="Times New Roman" panose="02020603050405020304" pitchFamily="18" charset="0"/>
              </a:rPr>
              <a:t>This process converted the categorical data into numerical data to ensure better prediction from the logistic regression model.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40221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Label encoding was performed to prepare the data for the random forest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Where in, each value in the categorical columns were assigned a number.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[As random forest models are compatible with categorical values, label encoding was performed to use less disk space.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25760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last step of data preprocessing involved setting the y (target) variable as the HeartDisease attribute and to separate the target variable and the independent variables for the logistic regression and random forest models.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54107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In preparation for the logistic regression model, min max scaler was utilized to properly normalize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Then the </a:t>
            </a:r>
            <a:r>
              <a:rPr lang="en-CA" sz="1800" dirty="0" err="1">
                <a:effectLst/>
                <a:latin typeface="Arial" panose="020B0604020202020204" pitchFamily="34" charset="0"/>
                <a:ea typeface="Times New Roman" panose="02020603050405020304" pitchFamily="18" charset="0"/>
                <a:cs typeface="Arial" panose="020B0604020202020204" pitchFamily="34" charset="0"/>
              </a:rPr>
              <a:t>SkLearn</a:t>
            </a:r>
            <a:r>
              <a:rPr lang="en-CA" sz="1800" dirty="0">
                <a:effectLst/>
                <a:latin typeface="Arial" panose="020B0604020202020204" pitchFamily="34" charset="0"/>
                <a:ea typeface="Times New Roman" panose="02020603050405020304" pitchFamily="18" charset="0"/>
                <a:cs typeface="Arial" panose="020B0604020202020204" pitchFamily="34" charset="0"/>
              </a:rPr>
              <a:t> Library was used to train and fit the logistic regression model.  Stratified 5-fold validation was used to evaluate the model as the binary target variable was unbalanced (55.3% heart disease vs 44.7% normal).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260116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the Random Forest Model, the Sklearn library was once again used to train and evaluate the model and </a:t>
            </a:r>
            <a:r>
              <a:rPr lang="en-CA" sz="1800" dirty="0">
                <a:effectLst/>
                <a:latin typeface="Arial" panose="020B0604020202020204" pitchFamily="34" charset="0"/>
                <a:ea typeface="Times New Roman" panose="02020603050405020304" pitchFamily="18" charset="0"/>
                <a:cs typeface="Arial" panose="020B0604020202020204" pitchFamily="34" charset="0"/>
              </a:rPr>
              <a:t>Stratified 5-fold validation was used to evaluate the model.</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21082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will take a look at the classification reports of the logistic regression models.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average accuracy across all 5 folds were 82.8%. In terms of precision, out of all the patients that the model predicted to have heart disease, 85% actually did. Therefore, the high precision indicates a relatively low false positive rate. In terms of recall, out of all the patients that actually had heart disease, the model correctly predicted this outcome for 84.8% of those patients. Therefore, the high recall indicates a relatively low false negative rate.</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417574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rial" panose="020B0604020202020204" pitchFamily="34" charset="0"/>
                <a:ea typeface="Times New Roman" panose="02020603050405020304" pitchFamily="18" charset="0"/>
              </a:rPr>
              <a:t>The ROC Curve measures the trade off between sensitivity and specificity. The AUC (Area Under the Curve) is a general measure of the model’s predictive accuracy. The logistic regression model has an AUC of 0.85. Therefore, the logistic regression model has relatively high predictive accuracy.</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135458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Precision-Recall Curve measures the trade off between precision and recall at different thresholds. The AP (the average precision) is a general measure of the model’s precision and recall scores. The logistic regression model has an AP of 0.87. Therefore, the logistic regression model has a relatively high precision and high recall score.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1510132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coefficients were obtained through exponentiating the log odd coefficients.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Coefficients indicate that FastingBS (5.1), ST_Slope_Flat (4.3), Oldpeak (3.2), and ChestPainType_ASY (2.6) are the attributes that most influence the diagnosis of heart disease.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Tree>
    <p:extLst>
      <p:ext uri="{BB962C8B-B14F-4D97-AF65-F5344CB8AC3E}">
        <p14:creationId xmlns:p14="http://schemas.microsoft.com/office/powerpoint/2010/main" val="360846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rial" panose="020B0604020202020204" pitchFamily="34" charset="0"/>
                <a:ea typeface="Times New Roman" panose="02020603050405020304" pitchFamily="18" charset="0"/>
              </a:rPr>
              <a:t>Next, Ill talk about the results of the random forest model.</a:t>
            </a:r>
          </a:p>
          <a:p>
            <a:endParaRPr lang="en-CA" sz="1800" dirty="0">
              <a:effectLst/>
              <a:latin typeface="Arial" panose="020B0604020202020204" pitchFamily="34" charset="0"/>
              <a:ea typeface="Times New Roman" panose="02020603050405020304" pitchFamily="18" charset="0"/>
            </a:endParaRPr>
          </a:p>
          <a:p>
            <a:r>
              <a:rPr lang="en-CA" sz="1800" dirty="0">
                <a:effectLst/>
                <a:latin typeface="Arial" panose="020B0604020202020204" pitchFamily="34" charset="0"/>
                <a:ea typeface="Times New Roman" panose="02020603050405020304" pitchFamily="18" charset="0"/>
              </a:rPr>
              <a:t>The average accuracy across all 5 folds were 83.23%. In terms of precision, out of all the patients that the model predicted to have heart disease, 85% actually did. And In terms of recall, out of all the patients that actually had heart disease, the model correctly predicted this outcome for 86% of those patients.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19</a:t>
            </a:fld>
            <a:endParaRPr lang="en-CA"/>
          </a:p>
        </p:txBody>
      </p:sp>
    </p:spTree>
    <p:extLst>
      <p:ext uri="{BB962C8B-B14F-4D97-AF65-F5344CB8AC3E}">
        <p14:creationId xmlns:p14="http://schemas.microsoft.com/office/powerpoint/2010/main" val="151187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0000"/>
              </a:buClr>
              <a:defRPr/>
            </a:pPr>
            <a:r>
              <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According to the World Health Organization, Cardiovascular diseases are the leading cause of death globally, resulting in an estimated 17.8 million deaths per year</a:t>
            </a:r>
          </a:p>
          <a:p>
            <a:pPr>
              <a:buClr>
                <a:srgbClr val="000000"/>
              </a:buClr>
              <a:defRPr/>
            </a:pPr>
            <a:endPar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ct val="20000"/>
              </a:spcBef>
              <a:spcAft>
                <a:spcPts val="0"/>
              </a:spcAft>
              <a:buClr>
                <a:srgbClr val="000000"/>
              </a:buClr>
              <a:buSzTx/>
              <a:buFont typeface="Arial"/>
              <a:buNone/>
              <a:tabLst/>
              <a:defRPr/>
            </a:pPr>
            <a:r>
              <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One of The United Nations Sustainable Development goals is to</a:t>
            </a:r>
            <a:r>
              <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sym typeface="Wingdings" panose="05000000000000000000" pitchFamily="2" charset="2"/>
              </a:rPr>
              <a:t> </a:t>
            </a:r>
            <a:r>
              <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reduce incidence of premature mortality from non-communicable diseases by a third by the year 2030.</a:t>
            </a:r>
          </a:p>
          <a:p>
            <a:pPr marL="0" marR="0" lvl="0" indent="0" algn="l" defTabSz="914400" rtl="0" eaLnBrk="1" fontAlgn="auto" latinLnBrk="0" hangingPunct="1">
              <a:lnSpc>
                <a:spcPct val="100000"/>
              </a:lnSpc>
              <a:spcBef>
                <a:spcPct val="20000"/>
              </a:spcBef>
              <a:spcAft>
                <a:spcPts val="0"/>
              </a:spcAft>
              <a:buClr>
                <a:srgbClr val="000000"/>
              </a:buClr>
              <a:buSzTx/>
              <a:buFont typeface="Arial"/>
              <a:buNone/>
              <a:tabLst/>
              <a:defRPr/>
            </a:pPr>
            <a:r>
              <a:rPr kumimoji="0" lang="en-CA" sz="1200" b="0" i="0" u="none" strike="noStrike" kern="1200" cap="none" spc="0" normalizeH="0" baseline="0" noProof="0" dirty="0">
                <a:ln>
                  <a:noFill/>
                </a:ln>
                <a:solidFill>
                  <a:srgbClr val="000000"/>
                </a:solidFill>
                <a:effectLst/>
                <a:uLnTx/>
                <a:uFillTx/>
                <a:latin typeface="Arial" panose="020B0604020202020204" pitchFamily="34" charset="0"/>
                <a:cs typeface="+mn-cs"/>
              </a:rPr>
              <a:t>Therefore, </a:t>
            </a:r>
            <a:r>
              <a:rPr kumimoji="0" lang="en-CA" sz="1200" b="0" i="0" u="none" strike="noStrike" kern="1200" cap="none" spc="0" normalizeH="0" baseline="0" noProof="0" dirty="0">
                <a:ln>
                  <a:noFill/>
                </a:ln>
                <a:solidFill>
                  <a:srgbClr val="000000"/>
                </a:solidFill>
                <a:effectLst/>
                <a:uLnTx/>
                <a:uFillTx/>
                <a:latin typeface="+mn-lt"/>
                <a:ea typeface="+mn-ea"/>
                <a:cs typeface="+mn-cs"/>
              </a:rPr>
              <a:t>a</a:t>
            </a:r>
            <a:r>
              <a:rPr lang="en-CA" sz="1800" dirty="0">
                <a:effectLst/>
                <a:latin typeface="Arial" panose="020B0604020202020204" pitchFamily="34" charset="0"/>
                <a:ea typeface="Times New Roman" panose="02020603050405020304" pitchFamily="18" charset="0"/>
              </a:rPr>
              <a:t>n important step towards achieving this goal is to reduce incidence of cardiovascular disease worldwide.</a:t>
            </a:r>
          </a:p>
          <a:p>
            <a:pPr marL="0" marR="0" lvl="0" indent="0" algn="l" defTabSz="914400" rtl="0" eaLnBrk="1" fontAlgn="auto" latinLnBrk="0" hangingPunct="1">
              <a:lnSpc>
                <a:spcPct val="100000"/>
              </a:lnSpc>
              <a:spcBef>
                <a:spcPct val="20000"/>
              </a:spcBef>
              <a:spcAft>
                <a:spcPts val="0"/>
              </a:spcAft>
              <a:buClr>
                <a:srgbClr val="000000"/>
              </a:buClr>
              <a:buSzTx/>
              <a:buFont typeface="Arial"/>
              <a:buNone/>
              <a:tabLst/>
              <a:defRPr/>
            </a:pPr>
            <a:endParaRPr lang="en-CA" dirty="0"/>
          </a:p>
          <a:p>
            <a:r>
              <a:rPr lang="en-CA" dirty="0"/>
              <a:t>So based on that end, the research question I posed to answer was: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how practical are supervised learning techniques in aiding the diagnoses of adverse heart disease events?   </a:t>
            </a:r>
            <a:endParaRPr kumimoji="0" lang="en-US" sz="1800" b="0" i="0" u="none" strike="noStrike" kern="1200" cap="none" spc="0" normalizeH="0" baseline="0" noProof="0" dirty="0">
              <a:ln>
                <a:noFill/>
              </a:ln>
              <a:solidFill>
                <a:srgbClr val="000000"/>
              </a:solidFill>
              <a:effectLst/>
              <a:uLnTx/>
              <a:uFillTx/>
              <a:latin typeface="Times New Roman" panose="02020603050405020304"/>
              <a:ea typeface="+mn-ea"/>
              <a:cs typeface="+mn-cs"/>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234830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rial" panose="020B0604020202020204" pitchFamily="34" charset="0"/>
                <a:ea typeface="Times New Roman" panose="02020603050405020304" pitchFamily="18" charset="0"/>
              </a:rPr>
              <a:t>The random forest model has an AUC of 0.85. Therefore, as explained before, the model has relatively high predictive accuracy.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20</a:t>
            </a:fld>
            <a:endParaRPr lang="en-CA"/>
          </a:p>
        </p:txBody>
      </p:sp>
    </p:spTree>
    <p:extLst>
      <p:ext uri="{BB962C8B-B14F-4D97-AF65-F5344CB8AC3E}">
        <p14:creationId xmlns:p14="http://schemas.microsoft.com/office/powerpoint/2010/main" val="2635687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Random Forest model has an AP of 0.88. Therefore, the model has a relatively high precision and high recall score as well.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21</a:t>
            </a:fld>
            <a:endParaRPr lang="en-CA"/>
          </a:p>
        </p:txBody>
      </p:sp>
    </p:spTree>
    <p:extLst>
      <p:ext uri="{BB962C8B-B14F-4D97-AF65-F5344CB8AC3E}">
        <p14:creationId xmlns:p14="http://schemas.microsoft.com/office/powerpoint/2010/main" val="2022153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rial" panose="020B0604020202020204" pitchFamily="34" charset="0"/>
                <a:ea typeface="Times New Roman" panose="02020603050405020304" pitchFamily="18" charset="0"/>
              </a:rPr>
              <a:t>The random forest model shows that ST_Slope, Oldpeak, and Cholesterol are the top three most important features when predicting the patient’s heart disease status.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22</a:t>
            </a:fld>
            <a:endParaRPr lang="en-CA"/>
          </a:p>
        </p:txBody>
      </p:sp>
    </p:spTree>
    <p:extLst>
      <p:ext uri="{BB962C8B-B14F-4D97-AF65-F5344CB8AC3E}">
        <p14:creationId xmlns:p14="http://schemas.microsoft.com/office/powerpoint/2010/main" val="80542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000"/>
              </a:spcAft>
            </a:pPr>
            <a:r>
              <a:rPr lang="en-CA" sz="1800" dirty="0">
                <a:effectLst/>
                <a:latin typeface="Arial" panose="020B0604020202020204" pitchFamily="34" charset="0"/>
                <a:ea typeface="Times New Roman" panose="02020603050405020304" pitchFamily="18" charset="0"/>
                <a:cs typeface="Arial" panose="020B0604020202020204" pitchFamily="34" charset="0"/>
              </a:rPr>
              <a:t>Both the Models had very similar performance for most evaluation metrics. </a:t>
            </a:r>
          </a:p>
          <a:p>
            <a:pPr>
              <a:lnSpc>
                <a:spcPct val="107000"/>
              </a:lnSpc>
              <a:spcAft>
                <a:spcPts val="1000"/>
              </a:spcAft>
            </a:pPr>
            <a:r>
              <a:rPr lang="en-CA" sz="1800" dirty="0"/>
              <a:t>with the random forest model slightly edging out the logistic regression model in accuracy, recall, and the precision recall curve AP</a:t>
            </a:r>
          </a:p>
          <a:p>
            <a:pPr>
              <a:lnSpc>
                <a:spcPct val="107000"/>
              </a:lnSpc>
              <a:spcAft>
                <a:spcPts val="1000"/>
              </a:spcAft>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dirty="0">
                <a:effectLst/>
                <a:latin typeface="Arial" panose="020B0604020202020204" pitchFamily="34" charset="0"/>
                <a:ea typeface="Times New Roman" panose="02020603050405020304" pitchFamily="18" charset="0"/>
                <a:cs typeface="Arial" panose="020B0604020202020204" pitchFamily="34" charset="0"/>
              </a:rPr>
              <a:t>when comparing the logistic regression coefficients and the random forest feature importance. Both models agree that ST_Slope and Oldpeak are highly relevant in the diagnosis of Heart disease.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23</a:t>
            </a:fld>
            <a:endParaRPr lang="en-CA"/>
          </a:p>
        </p:txBody>
      </p:sp>
    </p:spTree>
    <p:extLst>
      <p:ext uri="{BB962C8B-B14F-4D97-AF65-F5344CB8AC3E}">
        <p14:creationId xmlns:p14="http://schemas.microsoft.com/office/powerpoint/2010/main" val="2093107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overall, both Models performed very similarly.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rPr>
              <a:t>as the evaluation metrics are so similar across both models, it may benefit from increasing the number of folds, experimenting with other aspects of the model to improve model performance or to compare both the models with a different tree-based model (such as decision tree classifier or </a:t>
            </a:r>
            <a:r>
              <a:rPr lang="en-CA" sz="1800" dirty="0" err="1">
                <a:effectLst/>
                <a:latin typeface="Arial" panose="020B0604020202020204" pitchFamily="34" charset="0"/>
                <a:ea typeface="Times New Roman" panose="02020603050405020304" pitchFamily="18" charset="0"/>
              </a:rPr>
              <a:t>XGBoost</a:t>
            </a:r>
            <a:r>
              <a:rPr lang="en-CA" sz="1800" dirty="0">
                <a:effectLst/>
                <a:latin typeface="Arial" panose="020B0604020202020204" pitchFamily="34"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rPr>
              <a:t>In conclusion, this capstone project has shown that cardiovascular disease prevalence can be predicted with the use of simple supervised learning algorithms such as logistic regression and random forest models as both the models performed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I believe the continuation of this field of research is pivotal towards introducing the benefits of machine learning algorithms in the use of healthcare industries. The next steps of research should include increasing the complexity and optimization of the algorithms to increase their efficiency and efficacy. The use of live data would also benefit to further test the real-world effectiveness of the models.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24</a:t>
            </a:fld>
            <a:endParaRPr lang="en-CA"/>
          </a:p>
        </p:txBody>
      </p:sp>
    </p:spTree>
    <p:extLst>
      <p:ext uri="{BB962C8B-B14F-4D97-AF65-F5344CB8AC3E}">
        <p14:creationId xmlns:p14="http://schemas.microsoft.com/office/powerpoint/2010/main" val="93360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u="sng" dirty="0">
                <a:solidFill>
                  <a:srgbClr val="004C9B"/>
                </a:solidFill>
                <a:effectLst/>
                <a:latin typeface="Arial" panose="020B0604020202020204" pitchFamily="34" charset="0"/>
                <a:ea typeface="Times New Roman" panose="02020603050405020304" pitchFamily="18" charset="0"/>
                <a:cs typeface="Arial" panose="020B0604020202020204" pitchFamily="34" charset="0"/>
              </a:rPr>
              <a:t>The dataset used for this capstone project is titled “Heart Failure Prediction Dataset” and can be found on Kaggle</a:t>
            </a:r>
            <a:r>
              <a:rPr lang="en-CA" sz="1800" dirty="0">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dataset is a compilation of 5 different publicly available datasets (from the UCI Machine Learning Repository) which contain common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In total, the dataset is comprised of 12 attributes and 918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project was completed on google Colab which is a hosted Jupyter notebook and was coded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A quick overview of the approach I took to answer the research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First, I had to import the Kaggle dataset and the appropriate libraries needed to complete the project. </a:t>
            </a:r>
            <a:r>
              <a:rPr lang="en-CA" sz="1800" dirty="0">
                <a:effectLst/>
                <a:latin typeface="Arial" panose="020B0604020202020204" pitchFamily="34" charset="0"/>
                <a:ea typeface="Times New Roman" panose="02020603050405020304" pitchFamily="18" charset="0"/>
              </a:rPr>
              <a:t>Several libraries were used for the EDA and data visualization portion of my project. The logistic regression and random forest models were designed and evaluated using the sklearn library.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exploratory data analysis and visualization phase included several techniques (which will be shown later in the slides) </a:t>
            </a:r>
            <a:r>
              <a:rPr lang="en-CA" sz="1800" dirty="0">
                <a:effectLst/>
                <a:latin typeface="Arial" panose="020B0604020202020204" pitchFamily="34" charset="0"/>
                <a:ea typeface="Times New Roman" panose="02020603050405020304" pitchFamily="18" charset="0"/>
              </a:rPr>
              <a:t>to emphasize certain correlating factors and discover patterns in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data preprocessing and cleaning phase involved several encoding methods to prepare the data for the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Next, the logistic regression and random forest models were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And lastly, </a:t>
            </a:r>
            <a:r>
              <a:rPr lang="en-CA" sz="1800" dirty="0">
                <a:effectLst/>
                <a:latin typeface="Arial" panose="020B0604020202020204" pitchFamily="34" charset="0"/>
                <a:ea typeface="Times New Roman" panose="02020603050405020304" pitchFamily="18" charset="0"/>
              </a:rPr>
              <a:t>Multiple evaluation metrics were employed to compare the performance of the models.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126155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brief overview of the different attributes contained in the dataset. </a:t>
            </a:r>
          </a:p>
          <a:p>
            <a:pPr marL="0" algn="l" rtl="0" eaLnBrk="1" fontAlgn="ctr" latinLnBrk="0" hangingPunct="1">
              <a:spcBef>
                <a:spcPts val="0"/>
              </a:spcBef>
              <a:spcAft>
                <a:spcPts val="0"/>
              </a:spcAft>
            </a:pPr>
            <a:r>
              <a:rPr lang="en-CA" dirty="0"/>
              <a:t>The 12 attributes include: </a:t>
            </a:r>
            <a:r>
              <a:rPr lang="en-CA" sz="1800" b="1" i="0" u="none" strike="noStrike" kern="1200" dirty="0">
                <a:solidFill>
                  <a:srgbClr val="FFFFFF"/>
                </a:solidFill>
                <a:effectLst/>
                <a:latin typeface="Arial" panose="020B0604020202020204" pitchFamily="34" charset="0"/>
                <a:cs typeface="Arial" panose="020B0604020202020204" pitchFamily="34" charset="0"/>
              </a:rPr>
              <a:t>Age</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Sex, ChestPainType</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Resting Blood Pressure</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Cholesterol</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Fasting Blood Sugar</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RestingECG</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Max Heart Rate</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ExerciseAngina</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Oldpeak</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ST_Slope</a:t>
            </a:r>
            <a:r>
              <a:rPr lang="en-CA" sz="1800" b="0" i="0" u="none" strike="noStrike" kern="1200" dirty="0">
                <a:solidFill>
                  <a:schemeClr val="tx1"/>
                </a:solidFill>
                <a:effectLst/>
                <a:latin typeface="Arial" panose="020B0604020202020204" pitchFamily="34" charset="0"/>
                <a:cs typeface="+mn-cs"/>
              </a:rPr>
              <a:t>, </a:t>
            </a:r>
            <a:r>
              <a:rPr lang="en-CA" sz="1800" b="1" i="0" u="none" strike="noStrike" kern="1200" dirty="0">
                <a:solidFill>
                  <a:srgbClr val="FFFFFF"/>
                </a:solidFill>
                <a:effectLst/>
                <a:latin typeface="Arial" panose="020B0604020202020204" pitchFamily="34" charset="0"/>
                <a:cs typeface="Arial" panose="020B0604020202020204" pitchFamily="34" charset="0"/>
              </a:rPr>
              <a:t>HeartDisease</a:t>
            </a:r>
            <a:endParaRPr lang="en-CA" sz="1800" b="0" i="0" u="none" strike="noStrike" dirty="0">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284081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the beginning of the exploratory data analysis phase, I looked at the </a:t>
            </a:r>
            <a:r>
              <a:rPr lang="en-US" dirty="0"/>
              <a:t>descriptive statistics of the numerical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figure from my Jupyter notebook.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rPr>
              <a:t>It seemed that Age, RestingBP, Cholesterol, and MaxHR may be close to normal distribution. However, more exploratory analysis would be needed to confirm</a:t>
            </a:r>
            <a:endParaRPr lang="en-US"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906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here’s the description of the categorical attributes.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At initial glance, most of the patients in the dataset are male (725 out of 918) and most patient's FastingBS is not over 120 mg/dl (704 out of 918).</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281808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I analyzed the target variable, heart disease.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dataset contains 508 or 55.3% of patients with heart disease and 410 or 44.7% of patients with no heart disease.</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The Correlation plot indicates that heart disease has a negative correlation with max heartrate (-0.4) and a weaker negative correlation with cholesterol (-0.23). On the other hand, heart disease has a positive correlation with Oldpeak (0.4), age (0.28), FastingBS (0.27), and a weaker positive correlation with RestingBP (0.1).</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2633364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I took a look at pairwise bivariate distributions, its hard to see here but the </a:t>
            </a:r>
            <a:r>
              <a:rPr lang="en-CA" sz="1800" dirty="0">
                <a:effectLst/>
                <a:latin typeface="Arial" panose="020B0604020202020204" pitchFamily="34" charset="0"/>
                <a:ea typeface="Times New Roman" panose="02020603050405020304" pitchFamily="18" charset="0"/>
              </a:rPr>
              <a:t>plot shows us that regardless of any other numeric attribute, a patient is more prone to heart disease if they have a lower MaxHR (below 150).</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428686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Lastly, I took a look at the outliers present in the dataset.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Arial" panose="020B0604020202020204" pitchFamily="34" charset="0"/>
              </a:rPr>
              <a:t>Most of the outliers tend to be concentrated in Oldpeak and cholesterol in patients with no heart disease. However, when looking at the dataset as a whole, the outliers only compose a small percentage of the total data points.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3532007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28,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28,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28,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28,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28,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28,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28,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28,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28,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28,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ourworldindata.org/what-does-" TargetMode="External"/><Relationship Id="rId2" Type="http://schemas.openxmlformats.org/officeDocument/2006/relationships/hyperlink" Target="https://www.kaggle.com/fedesoriano/heart-failure-prediction" TargetMode="External"/><Relationship Id="rId1" Type="http://schemas.openxmlformats.org/officeDocument/2006/relationships/slideLayout" Target="../slideLayouts/slideLayout13.xml"/><Relationship Id="rId4" Type="http://schemas.openxmlformats.org/officeDocument/2006/relationships/hyperlink" Target="https://github.com/swb1113/CIND820/blob/main/CIND820_Final_Results.ipynb"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fedesoriano/heart-failure-prediction"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340" y="219807"/>
            <a:ext cx="3700629" cy="2048608"/>
          </a:xfrm>
        </p:spPr>
        <p:txBody>
          <a:bodyPr/>
          <a:lstStyle/>
          <a:p>
            <a:pPr>
              <a:lnSpc>
                <a:spcPct val="100000"/>
              </a:lnSpc>
            </a:pPr>
            <a:r>
              <a:rPr lang="en-US" sz="2400" dirty="0"/>
              <a:t>The Effectiveness of Logistic Regression and Random Forest Models to Predict Cardiovascular Disease </a:t>
            </a:r>
          </a:p>
        </p:txBody>
      </p:sp>
      <p:sp>
        <p:nvSpPr>
          <p:cNvPr id="3" name="Subtitle 2"/>
          <p:cNvSpPr>
            <a:spLocks noGrp="1"/>
          </p:cNvSpPr>
          <p:nvPr>
            <p:ph type="subTitle" idx="1"/>
          </p:nvPr>
        </p:nvSpPr>
        <p:spPr>
          <a:xfrm>
            <a:off x="182340" y="2515567"/>
            <a:ext cx="2328330" cy="2610348"/>
          </a:xfrm>
        </p:spPr>
        <p:txBody>
          <a:bodyPr/>
          <a:lstStyle/>
          <a:p>
            <a:pPr>
              <a:lnSpc>
                <a:spcPct val="107000"/>
              </a:lnSpc>
              <a:spcAft>
                <a:spcPts val="1000"/>
              </a:spcAft>
            </a:pP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By: Sang Won Baek</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Student ID: 501144120</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Supervisor: Uzair Ahmad, </a:t>
            </a:r>
            <a:r>
              <a:rPr lang="en-CA" sz="1800" b="1" dirty="0" err="1">
                <a:effectLst/>
                <a:latin typeface="Arial" panose="020B0604020202020204" pitchFamily="34" charset="0"/>
                <a:ea typeface="Times New Roman" panose="02020603050405020304" pitchFamily="18" charset="0"/>
                <a:cs typeface="Times New Roman" panose="02020603050405020304" pitchFamily="18" charset="0"/>
              </a:rPr>
              <a:t>Ph.D</a:t>
            </a:r>
            <a:endParaRPr lang="en-CA" sz="1800" b="1"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E6408B-9D39-EF12-3E20-5BC0E7C66EB8}"/>
              </a:ext>
            </a:extLst>
          </p:cNvPr>
          <p:cNvSpPr>
            <a:spLocks noGrp="1"/>
          </p:cNvSpPr>
          <p:nvPr>
            <p:ph type="title"/>
          </p:nvPr>
        </p:nvSpPr>
        <p:spPr/>
        <p:txBody>
          <a:bodyPr/>
          <a:lstStyle/>
          <a:p>
            <a:r>
              <a:rPr lang="en-CA" dirty="0"/>
              <a:t>Data Preprocessing: </a:t>
            </a:r>
          </a:p>
        </p:txBody>
      </p:sp>
      <p:sp>
        <p:nvSpPr>
          <p:cNvPr id="4" name="Content Placeholder 3">
            <a:extLst>
              <a:ext uri="{FF2B5EF4-FFF2-40B4-BE49-F238E27FC236}">
                <a16:creationId xmlns:a16="http://schemas.microsoft.com/office/drawing/2014/main" id="{7D0EC87C-A277-B518-BD47-D1C1D8BB6FD6}"/>
              </a:ext>
            </a:extLst>
          </p:cNvPr>
          <p:cNvSpPr>
            <a:spLocks noGrp="1"/>
          </p:cNvSpPr>
          <p:nvPr>
            <p:ph idx="1"/>
          </p:nvPr>
        </p:nvSpPr>
        <p:spPr>
          <a:xfrm>
            <a:off x="143098" y="4685923"/>
            <a:ext cx="7381711" cy="633047"/>
          </a:xfrm>
        </p:spPr>
        <p:txBody>
          <a:bodyPr/>
          <a:lstStyle/>
          <a:p>
            <a:r>
              <a:rPr lang="en-CA" dirty="0"/>
              <a:t>One-Hot Encoding for Logistic Regression Model:</a:t>
            </a:r>
          </a:p>
        </p:txBody>
      </p:sp>
      <p:sp>
        <p:nvSpPr>
          <p:cNvPr id="5" name="Date Placeholder 4">
            <a:extLst>
              <a:ext uri="{FF2B5EF4-FFF2-40B4-BE49-F238E27FC236}">
                <a16:creationId xmlns:a16="http://schemas.microsoft.com/office/drawing/2014/main" id="{2B197614-23E6-8BA3-81DF-CA97F963935A}"/>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9BD60BFD-698B-9EE5-671B-A29209D4BA0C}"/>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7" name="Picture 6">
            <a:extLst>
              <a:ext uri="{FF2B5EF4-FFF2-40B4-BE49-F238E27FC236}">
                <a16:creationId xmlns:a16="http://schemas.microsoft.com/office/drawing/2014/main" id="{67073E2E-04CA-394A-E995-0BF42828314E}"/>
              </a:ext>
            </a:extLst>
          </p:cNvPr>
          <p:cNvPicPr>
            <a:picLocks noChangeAspect="1"/>
          </p:cNvPicPr>
          <p:nvPr/>
        </p:nvPicPr>
        <p:blipFill>
          <a:blip r:embed="rId3"/>
          <a:stretch>
            <a:fillRect/>
          </a:stretch>
        </p:blipFill>
        <p:spPr>
          <a:xfrm>
            <a:off x="143098" y="1205906"/>
            <a:ext cx="8889758" cy="3299573"/>
          </a:xfrm>
          <a:prstGeom prst="rect">
            <a:avLst/>
          </a:prstGeom>
        </p:spPr>
      </p:pic>
    </p:spTree>
    <p:extLst>
      <p:ext uri="{BB962C8B-B14F-4D97-AF65-F5344CB8AC3E}">
        <p14:creationId xmlns:p14="http://schemas.microsoft.com/office/powerpoint/2010/main" val="316867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7C8260-48D1-DC61-A3B8-3B5A7E055670}"/>
              </a:ext>
            </a:extLst>
          </p:cNvPr>
          <p:cNvSpPr>
            <a:spLocks noGrp="1"/>
          </p:cNvSpPr>
          <p:nvPr>
            <p:ph type="title"/>
          </p:nvPr>
        </p:nvSpPr>
        <p:spPr/>
        <p:txBody>
          <a:bodyPr/>
          <a:lstStyle/>
          <a:p>
            <a:r>
              <a:rPr lang="en-CA" dirty="0"/>
              <a:t>Data Preprocessing: </a:t>
            </a:r>
          </a:p>
        </p:txBody>
      </p:sp>
      <p:sp>
        <p:nvSpPr>
          <p:cNvPr id="4" name="Content Placeholder 3">
            <a:extLst>
              <a:ext uri="{FF2B5EF4-FFF2-40B4-BE49-F238E27FC236}">
                <a16:creationId xmlns:a16="http://schemas.microsoft.com/office/drawing/2014/main" id="{88C77668-0910-CA41-C001-72981BC0EC44}"/>
              </a:ext>
            </a:extLst>
          </p:cNvPr>
          <p:cNvSpPr>
            <a:spLocks noGrp="1"/>
          </p:cNvSpPr>
          <p:nvPr>
            <p:ph idx="1"/>
          </p:nvPr>
        </p:nvSpPr>
        <p:spPr>
          <a:xfrm>
            <a:off x="89005" y="4126994"/>
            <a:ext cx="7982558" cy="600230"/>
          </a:xfrm>
        </p:spPr>
        <p:txBody>
          <a:bodyPr/>
          <a:lstStyle/>
          <a:p>
            <a:r>
              <a:rPr lang="en-CA" dirty="0"/>
              <a:t>Label Encoding for Random Forest Model:</a:t>
            </a:r>
          </a:p>
        </p:txBody>
      </p:sp>
      <p:sp>
        <p:nvSpPr>
          <p:cNvPr id="5" name="Date Placeholder 4">
            <a:extLst>
              <a:ext uri="{FF2B5EF4-FFF2-40B4-BE49-F238E27FC236}">
                <a16:creationId xmlns:a16="http://schemas.microsoft.com/office/drawing/2014/main" id="{2EE6E490-C29E-0A7B-F3F9-19C08BCEE5E7}"/>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D3E5FA93-62CB-A68D-B2A9-B41FC099EC86}"/>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7" name="Picture 6">
            <a:extLst>
              <a:ext uri="{FF2B5EF4-FFF2-40B4-BE49-F238E27FC236}">
                <a16:creationId xmlns:a16="http://schemas.microsoft.com/office/drawing/2014/main" id="{8D2293F8-3B74-27CA-662A-9315EE8E1556}"/>
              </a:ext>
            </a:extLst>
          </p:cNvPr>
          <p:cNvPicPr>
            <a:picLocks noChangeAspect="1"/>
          </p:cNvPicPr>
          <p:nvPr/>
        </p:nvPicPr>
        <p:blipFill>
          <a:blip r:embed="rId3"/>
          <a:stretch>
            <a:fillRect/>
          </a:stretch>
        </p:blipFill>
        <p:spPr>
          <a:xfrm>
            <a:off x="89005" y="1617785"/>
            <a:ext cx="8965989" cy="2353687"/>
          </a:xfrm>
          <a:prstGeom prst="rect">
            <a:avLst/>
          </a:prstGeom>
        </p:spPr>
      </p:pic>
    </p:spTree>
    <p:extLst>
      <p:ext uri="{BB962C8B-B14F-4D97-AF65-F5344CB8AC3E}">
        <p14:creationId xmlns:p14="http://schemas.microsoft.com/office/powerpoint/2010/main" val="1112380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9846A7-5B9D-D50A-C2D4-74FB25265F92}"/>
              </a:ext>
            </a:extLst>
          </p:cNvPr>
          <p:cNvSpPr>
            <a:spLocks noGrp="1"/>
          </p:cNvSpPr>
          <p:nvPr>
            <p:ph type="title"/>
          </p:nvPr>
        </p:nvSpPr>
        <p:spPr/>
        <p:txBody>
          <a:bodyPr/>
          <a:lstStyle/>
          <a:p>
            <a:r>
              <a:rPr lang="en-CA" dirty="0"/>
              <a:t>Data Preprocessing: </a:t>
            </a:r>
          </a:p>
        </p:txBody>
      </p:sp>
      <p:sp>
        <p:nvSpPr>
          <p:cNvPr id="4" name="Content Placeholder 3">
            <a:extLst>
              <a:ext uri="{FF2B5EF4-FFF2-40B4-BE49-F238E27FC236}">
                <a16:creationId xmlns:a16="http://schemas.microsoft.com/office/drawing/2014/main" id="{E7B8D603-ACBD-6384-62D0-61E420982224}"/>
              </a:ext>
            </a:extLst>
          </p:cNvPr>
          <p:cNvSpPr>
            <a:spLocks noGrp="1"/>
          </p:cNvSpPr>
          <p:nvPr>
            <p:ph idx="1"/>
          </p:nvPr>
        </p:nvSpPr>
        <p:spPr>
          <a:xfrm>
            <a:off x="365568" y="4290646"/>
            <a:ext cx="8195628" cy="1404098"/>
          </a:xfrm>
        </p:spPr>
        <p:txBody>
          <a:bodyPr/>
          <a:lstStyle/>
          <a:p>
            <a:r>
              <a:rPr lang="en-CA" dirty="0"/>
              <a:t>Setting HeartDisease as the Target attribute</a:t>
            </a:r>
          </a:p>
          <a:p>
            <a:r>
              <a:rPr lang="en-CA" dirty="0"/>
              <a:t>Separating the Target variable and Independent variables for both models</a:t>
            </a:r>
          </a:p>
        </p:txBody>
      </p:sp>
      <p:sp>
        <p:nvSpPr>
          <p:cNvPr id="5" name="Date Placeholder 4">
            <a:extLst>
              <a:ext uri="{FF2B5EF4-FFF2-40B4-BE49-F238E27FC236}">
                <a16:creationId xmlns:a16="http://schemas.microsoft.com/office/drawing/2014/main" id="{EBF3BC0F-5DBB-803B-5A25-C17563A2A58D}"/>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B08A89C7-AB84-9FD8-ACDB-10C6C0269A9D}"/>
              </a:ext>
            </a:extLst>
          </p:cNvPr>
          <p:cNvSpPr>
            <a:spLocks noGrp="1"/>
          </p:cNvSpPr>
          <p:nvPr>
            <p:ph type="sldNum" sz="quarter" idx="4"/>
          </p:nvPr>
        </p:nvSpPr>
        <p:spPr/>
        <p:txBody>
          <a:bodyPr/>
          <a:lstStyle/>
          <a:p>
            <a:fld id="{E9E0D846-2D6A-8643-B2BF-83884A821236}" type="slidenum">
              <a:rPr lang="en-US" smtClean="0"/>
              <a:pPr/>
              <a:t>12</a:t>
            </a:fld>
            <a:endParaRPr lang="en-US" dirty="0"/>
          </a:p>
        </p:txBody>
      </p:sp>
      <p:pic>
        <p:nvPicPr>
          <p:cNvPr id="7" name="Picture 6">
            <a:extLst>
              <a:ext uri="{FF2B5EF4-FFF2-40B4-BE49-F238E27FC236}">
                <a16:creationId xmlns:a16="http://schemas.microsoft.com/office/drawing/2014/main" id="{998685C3-BAB0-3AFC-6643-67DB2B8973B5}"/>
              </a:ext>
            </a:extLst>
          </p:cNvPr>
          <p:cNvPicPr>
            <a:picLocks noChangeAspect="1"/>
          </p:cNvPicPr>
          <p:nvPr/>
        </p:nvPicPr>
        <p:blipFill>
          <a:blip r:embed="rId3"/>
          <a:stretch>
            <a:fillRect/>
          </a:stretch>
        </p:blipFill>
        <p:spPr>
          <a:xfrm>
            <a:off x="365568" y="1163256"/>
            <a:ext cx="4305210" cy="835611"/>
          </a:xfrm>
          <a:prstGeom prst="rect">
            <a:avLst/>
          </a:prstGeom>
        </p:spPr>
      </p:pic>
      <p:pic>
        <p:nvPicPr>
          <p:cNvPr id="8" name="Picture 7">
            <a:extLst>
              <a:ext uri="{FF2B5EF4-FFF2-40B4-BE49-F238E27FC236}">
                <a16:creationId xmlns:a16="http://schemas.microsoft.com/office/drawing/2014/main" id="{2D5B0730-4F3A-C1A1-2C4C-9147D6C69531}"/>
              </a:ext>
            </a:extLst>
          </p:cNvPr>
          <p:cNvPicPr>
            <a:picLocks noChangeAspect="1"/>
          </p:cNvPicPr>
          <p:nvPr/>
        </p:nvPicPr>
        <p:blipFill>
          <a:blip r:embed="rId4"/>
          <a:stretch>
            <a:fillRect/>
          </a:stretch>
        </p:blipFill>
        <p:spPr>
          <a:xfrm>
            <a:off x="365568" y="2291756"/>
            <a:ext cx="6904493" cy="1727886"/>
          </a:xfrm>
          <a:prstGeom prst="rect">
            <a:avLst/>
          </a:prstGeom>
        </p:spPr>
      </p:pic>
    </p:spTree>
    <p:extLst>
      <p:ext uri="{BB962C8B-B14F-4D97-AF65-F5344CB8AC3E}">
        <p14:creationId xmlns:p14="http://schemas.microsoft.com/office/powerpoint/2010/main" val="278203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C2963-0E87-A7B2-8819-E9EDBBB9423C}"/>
              </a:ext>
            </a:extLst>
          </p:cNvPr>
          <p:cNvSpPr>
            <a:spLocks noGrp="1"/>
          </p:cNvSpPr>
          <p:nvPr>
            <p:ph type="title"/>
          </p:nvPr>
        </p:nvSpPr>
        <p:spPr>
          <a:xfrm>
            <a:off x="365568" y="392415"/>
            <a:ext cx="8444818" cy="1069848"/>
          </a:xfrm>
        </p:spPr>
        <p:txBody>
          <a:bodyPr anchor="t">
            <a:normAutofit/>
          </a:bodyPr>
          <a:lstStyle/>
          <a:p>
            <a:r>
              <a:rPr lang="en-US" dirty="0"/>
              <a:t>Logistic Regression Model using Stratified K (5) Fold Validation:</a:t>
            </a:r>
            <a:endParaRPr lang="en-CA" dirty="0"/>
          </a:p>
        </p:txBody>
      </p:sp>
      <p:pic>
        <p:nvPicPr>
          <p:cNvPr id="7" name="Picture 6" descr="Text&#10;&#10;Description automatically generated">
            <a:extLst>
              <a:ext uri="{FF2B5EF4-FFF2-40B4-BE49-F238E27FC236}">
                <a16:creationId xmlns:a16="http://schemas.microsoft.com/office/drawing/2014/main" id="{41D9F096-20ED-C39E-B7D5-CCB3B21DB76E}"/>
              </a:ext>
            </a:extLst>
          </p:cNvPr>
          <p:cNvPicPr>
            <a:picLocks noChangeAspect="1"/>
          </p:cNvPicPr>
          <p:nvPr/>
        </p:nvPicPr>
        <p:blipFill>
          <a:blip r:embed="rId3"/>
          <a:stretch>
            <a:fillRect/>
          </a:stretch>
        </p:blipFill>
        <p:spPr>
          <a:xfrm>
            <a:off x="2847482" y="1250219"/>
            <a:ext cx="3480990" cy="4565233"/>
          </a:xfrm>
          <a:prstGeom prst="rect">
            <a:avLst/>
          </a:prstGeom>
          <a:noFill/>
        </p:spPr>
      </p:pic>
      <p:sp>
        <p:nvSpPr>
          <p:cNvPr id="5" name="Date Placeholder 4">
            <a:extLst>
              <a:ext uri="{FF2B5EF4-FFF2-40B4-BE49-F238E27FC236}">
                <a16:creationId xmlns:a16="http://schemas.microsoft.com/office/drawing/2014/main" id="{BB582A0E-7036-5E2C-B98D-A114AC3C5ACC}"/>
              </a:ext>
            </a:extLst>
          </p:cNvPr>
          <p:cNvSpPr>
            <a:spLocks noGrp="1"/>
          </p:cNvSpPr>
          <p:nvPr>
            <p:ph type="dt" sz="half" idx="2"/>
          </p:nvPr>
        </p:nvSpPr>
        <p:spPr>
          <a:xfrm>
            <a:off x="6275910" y="6155267"/>
            <a:ext cx="2072216" cy="365125"/>
          </a:xfrm>
        </p:spPr>
        <p:txBody>
          <a:bodyPr anchor="ctr">
            <a:normAutofit/>
          </a:bodyPr>
          <a:lstStyle/>
          <a:p>
            <a:pPr>
              <a:spcAft>
                <a:spcPts val="600"/>
              </a:spcAft>
            </a:pPr>
            <a:fld id="{3D0BB221-354A-484A-903F-3F013EC2DF92}" type="datetime4">
              <a:rPr lang="en-US" smtClean="0"/>
              <a:pPr>
                <a:spcAft>
                  <a:spcPts val="600"/>
                </a:spcAft>
              </a:pPr>
              <a:t>July 28, 2022</a:t>
            </a:fld>
            <a:r>
              <a:rPr lang="en-CA"/>
              <a:t>     |</a:t>
            </a:r>
            <a:endParaRPr lang="en-US"/>
          </a:p>
        </p:txBody>
      </p:sp>
      <p:sp>
        <p:nvSpPr>
          <p:cNvPr id="6" name="Slide Number Placeholder 5">
            <a:extLst>
              <a:ext uri="{FF2B5EF4-FFF2-40B4-BE49-F238E27FC236}">
                <a16:creationId xmlns:a16="http://schemas.microsoft.com/office/drawing/2014/main" id="{F79B5990-A458-C559-DAE6-C6B94A3D7C75}"/>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13</a:t>
            </a:fld>
            <a:endParaRPr lang="en-US"/>
          </a:p>
        </p:txBody>
      </p:sp>
    </p:spTree>
    <p:extLst>
      <p:ext uri="{BB962C8B-B14F-4D97-AF65-F5344CB8AC3E}">
        <p14:creationId xmlns:p14="http://schemas.microsoft.com/office/powerpoint/2010/main" val="212571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4C6568-F6EC-A086-037A-BC47539F1A69}"/>
              </a:ext>
            </a:extLst>
          </p:cNvPr>
          <p:cNvSpPr>
            <a:spLocks noGrp="1"/>
          </p:cNvSpPr>
          <p:nvPr>
            <p:ph type="title"/>
          </p:nvPr>
        </p:nvSpPr>
        <p:spPr>
          <a:xfrm>
            <a:off x="365568" y="392415"/>
            <a:ext cx="8444818" cy="1069848"/>
          </a:xfrm>
        </p:spPr>
        <p:txBody>
          <a:bodyPr anchor="t">
            <a:normAutofit/>
          </a:bodyPr>
          <a:lstStyle/>
          <a:p>
            <a:r>
              <a:rPr lang="en-CA" dirty="0"/>
              <a:t>Random Forest Model using Stratified K (5) Fold Validation:</a:t>
            </a:r>
          </a:p>
        </p:txBody>
      </p:sp>
      <p:pic>
        <p:nvPicPr>
          <p:cNvPr id="7" name="Picture 6" descr="Text&#10;&#10;Description automatically generated">
            <a:extLst>
              <a:ext uri="{FF2B5EF4-FFF2-40B4-BE49-F238E27FC236}">
                <a16:creationId xmlns:a16="http://schemas.microsoft.com/office/drawing/2014/main" id="{536A6632-92B5-480F-39FF-5C8BA8B82BC9}"/>
              </a:ext>
            </a:extLst>
          </p:cNvPr>
          <p:cNvPicPr>
            <a:picLocks noChangeAspect="1"/>
          </p:cNvPicPr>
          <p:nvPr/>
        </p:nvPicPr>
        <p:blipFill>
          <a:blip r:embed="rId3"/>
          <a:stretch>
            <a:fillRect/>
          </a:stretch>
        </p:blipFill>
        <p:spPr>
          <a:xfrm>
            <a:off x="2203192" y="1172711"/>
            <a:ext cx="4737615" cy="4512578"/>
          </a:xfrm>
          <a:prstGeom prst="rect">
            <a:avLst/>
          </a:prstGeom>
          <a:noFill/>
        </p:spPr>
      </p:pic>
      <p:sp>
        <p:nvSpPr>
          <p:cNvPr id="5" name="Date Placeholder 4">
            <a:extLst>
              <a:ext uri="{FF2B5EF4-FFF2-40B4-BE49-F238E27FC236}">
                <a16:creationId xmlns:a16="http://schemas.microsoft.com/office/drawing/2014/main" id="{BF1D9064-68B3-8711-DD99-0424278A5381}"/>
              </a:ext>
            </a:extLst>
          </p:cNvPr>
          <p:cNvSpPr>
            <a:spLocks noGrp="1"/>
          </p:cNvSpPr>
          <p:nvPr>
            <p:ph type="dt" sz="half" idx="2"/>
          </p:nvPr>
        </p:nvSpPr>
        <p:spPr>
          <a:xfrm>
            <a:off x="6275910" y="6155267"/>
            <a:ext cx="2072216" cy="365125"/>
          </a:xfrm>
        </p:spPr>
        <p:txBody>
          <a:bodyPr anchor="ctr">
            <a:normAutofit/>
          </a:bodyPr>
          <a:lstStyle/>
          <a:p>
            <a:pPr>
              <a:spcAft>
                <a:spcPts val="600"/>
              </a:spcAft>
            </a:pPr>
            <a:fld id="{3D0BB221-354A-484A-903F-3F013EC2DF92}" type="datetime4">
              <a:rPr lang="en-US" smtClean="0"/>
              <a:pPr>
                <a:spcAft>
                  <a:spcPts val="600"/>
                </a:spcAft>
              </a:pPr>
              <a:t>July 28, 2022</a:t>
            </a:fld>
            <a:r>
              <a:rPr lang="en-CA"/>
              <a:t>     |</a:t>
            </a:r>
            <a:endParaRPr lang="en-US"/>
          </a:p>
        </p:txBody>
      </p:sp>
      <p:sp>
        <p:nvSpPr>
          <p:cNvPr id="6" name="Slide Number Placeholder 5">
            <a:extLst>
              <a:ext uri="{FF2B5EF4-FFF2-40B4-BE49-F238E27FC236}">
                <a16:creationId xmlns:a16="http://schemas.microsoft.com/office/drawing/2014/main" id="{989FBC5A-5C84-5C38-BCB3-9738DA4E4AF2}"/>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14</a:t>
            </a:fld>
            <a:endParaRPr lang="en-US"/>
          </a:p>
        </p:txBody>
      </p:sp>
    </p:spTree>
    <p:extLst>
      <p:ext uri="{BB962C8B-B14F-4D97-AF65-F5344CB8AC3E}">
        <p14:creationId xmlns:p14="http://schemas.microsoft.com/office/powerpoint/2010/main" val="72745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4E66DC7-0679-2CBC-B5FC-18F178CC2D66}"/>
              </a:ext>
            </a:extLst>
          </p:cNvPr>
          <p:cNvSpPr>
            <a:spLocks noGrp="1"/>
          </p:cNvSpPr>
          <p:nvPr>
            <p:ph type="dt" sz="half" idx="2"/>
          </p:nvPr>
        </p:nvSpPr>
        <p:spPr/>
        <p:txBody>
          <a:bodyPr/>
          <a:lstStyle/>
          <a:p>
            <a:fld id="{3D0BB221-354A-484A-903F-3F013EC2DF92}" type="datetime4">
              <a:rPr lang="en-US" smtClean="0"/>
              <a:t>July 28, 2022</a:t>
            </a:fld>
            <a:r>
              <a:rPr lang="en-CA" dirty="0"/>
              <a:t>     |</a:t>
            </a:r>
            <a:endParaRPr lang="en-US" dirty="0"/>
          </a:p>
        </p:txBody>
      </p:sp>
      <p:sp>
        <p:nvSpPr>
          <p:cNvPr id="6" name="Slide Number Placeholder 5">
            <a:extLst>
              <a:ext uri="{FF2B5EF4-FFF2-40B4-BE49-F238E27FC236}">
                <a16:creationId xmlns:a16="http://schemas.microsoft.com/office/drawing/2014/main" id="{C8E6E5A5-E4C5-7133-8C30-9C3A6C548663}"/>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7" name="Picture 6">
            <a:extLst>
              <a:ext uri="{FF2B5EF4-FFF2-40B4-BE49-F238E27FC236}">
                <a16:creationId xmlns:a16="http://schemas.microsoft.com/office/drawing/2014/main" id="{6D943F9F-4D64-6DCC-3FC5-B15DCBC3578D}"/>
              </a:ext>
            </a:extLst>
          </p:cNvPr>
          <p:cNvPicPr>
            <a:picLocks noChangeAspect="1"/>
          </p:cNvPicPr>
          <p:nvPr/>
        </p:nvPicPr>
        <p:blipFill>
          <a:blip r:embed="rId3"/>
          <a:stretch>
            <a:fillRect/>
          </a:stretch>
        </p:blipFill>
        <p:spPr>
          <a:xfrm>
            <a:off x="297361" y="1027096"/>
            <a:ext cx="4072481" cy="5688061"/>
          </a:xfrm>
          <a:prstGeom prst="rect">
            <a:avLst/>
          </a:prstGeom>
        </p:spPr>
      </p:pic>
      <p:pic>
        <p:nvPicPr>
          <p:cNvPr id="8" name="Picture 7">
            <a:extLst>
              <a:ext uri="{FF2B5EF4-FFF2-40B4-BE49-F238E27FC236}">
                <a16:creationId xmlns:a16="http://schemas.microsoft.com/office/drawing/2014/main" id="{1A033544-1292-2DC6-3025-DF4EA8FBBC62}"/>
              </a:ext>
            </a:extLst>
          </p:cNvPr>
          <p:cNvPicPr>
            <a:picLocks noChangeAspect="1"/>
          </p:cNvPicPr>
          <p:nvPr/>
        </p:nvPicPr>
        <p:blipFill>
          <a:blip r:embed="rId4"/>
          <a:stretch>
            <a:fillRect/>
          </a:stretch>
        </p:blipFill>
        <p:spPr>
          <a:xfrm>
            <a:off x="4832935" y="1027096"/>
            <a:ext cx="4090771" cy="3987130"/>
          </a:xfrm>
          <a:prstGeom prst="rect">
            <a:avLst/>
          </a:prstGeom>
        </p:spPr>
      </p:pic>
      <p:sp>
        <p:nvSpPr>
          <p:cNvPr id="10" name="TextBox 9">
            <a:extLst>
              <a:ext uri="{FF2B5EF4-FFF2-40B4-BE49-F238E27FC236}">
                <a16:creationId xmlns:a16="http://schemas.microsoft.com/office/drawing/2014/main" id="{51A42B10-48E7-0EE8-7C46-3D9561AAB7CB}"/>
              </a:ext>
            </a:extLst>
          </p:cNvPr>
          <p:cNvSpPr txBox="1"/>
          <p:nvPr/>
        </p:nvSpPr>
        <p:spPr>
          <a:xfrm>
            <a:off x="4502747" y="5215414"/>
            <a:ext cx="4751145" cy="477054"/>
          </a:xfrm>
          <a:prstGeom prst="rect">
            <a:avLst/>
          </a:prstGeom>
          <a:noFill/>
        </p:spPr>
        <p:txBody>
          <a:bodyPr wrap="square">
            <a:spAutoFit/>
          </a:bodyPr>
          <a:lstStyle/>
          <a:p>
            <a:r>
              <a:rPr lang="en-CA" sz="2500" dirty="0"/>
              <a:t>Classification Report and Accuracy</a:t>
            </a:r>
          </a:p>
        </p:txBody>
      </p:sp>
      <p:sp>
        <p:nvSpPr>
          <p:cNvPr id="14" name="TextBox 13">
            <a:extLst>
              <a:ext uri="{FF2B5EF4-FFF2-40B4-BE49-F238E27FC236}">
                <a16:creationId xmlns:a16="http://schemas.microsoft.com/office/drawing/2014/main" id="{552423B4-D067-CC92-DB58-E8C550A6F5AD}"/>
              </a:ext>
            </a:extLst>
          </p:cNvPr>
          <p:cNvSpPr txBox="1"/>
          <p:nvPr/>
        </p:nvSpPr>
        <p:spPr>
          <a:xfrm>
            <a:off x="297361" y="142843"/>
            <a:ext cx="4793062" cy="954107"/>
          </a:xfrm>
          <a:prstGeom prst="rect">
            <a:avLst/>
          </a:prstGeom>
          <a:noFill/>
        </p:spPr>
        <p:txBody>
          <a:bodyPr wrap="square">
            <a:spAutoFit/>
          </a:bodyPr>
          <a:lstStyle/>
          <a:p>
            <a:r>
              <a:rPr kumimoji="0" lang="en-CA" sz="2800" b="1" i="0" u="none" strike="noStrike" kern="1200" cap="none" spc="0" normalizeH="0" baseline="0" noProof="0" dirty="0">
                <a:ln>
                  <a:noFill/>
                </a:ln>
                <a:solidFill>
                  <a:srgbClr val="004C9B"/>
                </a:solidFill>
                <a:effectLst/>
                <a:uLnTx/>
                <a:uFillTx/>
                <a:latin typeface="Arial" panose="020B0604020202020204"/>
                <a:ea typeface="+mj-ea"/>
                <a:cs typeface="+mj-cs"/>
              </a:rPr>
              <a:t>Results of the Logistic Regression Model:</a:t>
            </a:r>
            <a:endParaRPr lang="en-CA" dirty="0"/>
          </a:p>
        </p:txBody>
      </p:sp>
    </p:spTree>
    <p:extLst>
      <p:ext uri="{BB962C8B-B14F-4D97-AF65-F5344CB8AC3E}">
        <p14:creationId xmlns:p14="http://schemas.microsoft.com/office/powerpoint/2010/main" val="2582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D79EE-41BB-6D42-D547-C9ED3D14BC55}"/>
              </a:ext>
            </a:extLst>
          </p:cNvPr>
          <p:cNvSpPr>
            <a:spLocks noGrp="1"/>
          </p:cNvSpPr>
          <p:nvPr>
            <p:ph type="title"/>
          </p:nvPr>
        </p:nvSpPr>
        <p:spPr/>
        <p:txBody>
          <a:bodyPr/>
          <a:lstStyle/>
          <a:p>
            <a:r>
              <a:rPr lang="en-CA" dirty="0"/>
              <a:t>Results of the Logistic Regression Model:</a:t>
            </a:r>
          </a:p>
        </p:txBody>
      </p:sp>
      <p:sp>
        <p:nvSpPr>
          <p:cNvPr id="4" name="Content Placeholder 3">
            <a:extLst>
              <a:ext uri="{FF2B5EF4-FFF2-40B4-BE49-F238E27FC236}">
                <a16:creationId xmlns:a16="http://schemas.microsoft.com/office/drawing/2014/main" id="{D6A43195-D010-EA11-E2E6-617B7CDDD4F6}"/>
              </a:ext>
            </a:extLst>
          </p:cNvPr>
          <p:cNvSpPr>
            <a:spLocks noGrp="1"/>
          </p:cNvSpPr>
          <p:nvPr>
            <p:ph idx="1"/>
          </p:nvPr>
        </p:nvSpPr>
        <p:spPr>
          <a:xfrm>
            <a:off x="365568" y="4913644"/>
            <a:ext cx="8095144" cy="552659"/>
          </a:xfrm>
        </p:spPr>
        <p:txBody>
          <a:bodyPr>
            <a:normAutofit/>
          </a:bodyPr>
          <a:lstStyle/>
          <a:p>
            <a:r>
              <a:rPr lang="en-US" dirty="0"/>
              <a:t>ROC (Receiver Operator Characteristic) Curve</a:t>
            </a:r>
            <a:endParaRPr lang="en-CA" dirty="0"/>
          </a:p>
        </p:txBody>
      </p:sp>
      <p:sp>
        <p:nvSpPr>
          <p:cNvPr id="5" name="Date Placeholder 4">
            <a:extLst>
              <a:ext uri="{FF2B5EF4-FFF2-40B4-BE49-F238E27FC236}">
                <a16:creationId xmlns:a16="http://schemas.microsoft.com/office/drawing/2014/main" id="{D3CA64F1-73F6-BEEB-5143-1D658C2749E0}"/>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76D73B64-3D72-B08C-4DD0-DA9C665272BD}"/>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a:extLst>
              <a:ext uri="{FF2B5EF4-FFF2-40B4-BE49-F238E27FC236}">
                <a16:creationId xmlns:a16="http://schemas.microsoft.com/office/drawing/2014/main" id="{2AB169AE-8843-5EA8-6D41-316AFB6D441B}"/>
              </a:ext>
            </a:extLst>
          </p:cNvPr>
          <p:cNvPicPr>
            <a:picLocks noChangeAspect="1"/>
          </p:cNvPicPr>
          <p:nvPr/>
        </p:nvPicPr>
        <p:blipFill>
          <a:blip r:embed="rId3"/>
          <a:stretch>
            <a:fillRect/>
          </a:stretch>
        </p:blipFill>
        <p:spPr>
          <a:xfrm>
            <a:off x="1486397" y="1013915"/>
            <a:ext cx="5853485" cy="3899729"/>
          </a:xfrm>
          <a:prstGeom prst="rect">
            <a:avLst/>
          </a:prstGeom>
        </p:spPr>
      </p:pic>
    </p:spTree>
    <p:extLst>
      <p:ext uri="{BB962C8B-B14F-4D97-AF65-F5344CB8AC3E}">
        <p14:creationId xmlns:p14="http://schemas.microsoft.com/office/powerpoint/2010/main" val="3837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DE800B-85E8-C742-71B7-4B9B5D8C605D}"/>
              </a:ext>
            </a:extLst>
          </p:cNvPr>
          <p:cNvSpPr>
            <a:spLocks noGrp="1"/>
          </p:cNvSpPr>
          <p:nvPr>
            <p:ph type="title"/>
          </p:nvPr>
        </p:nvSpPr>
        <p:spPr/>
        <p:txBody>
          <a:bodyPr/>
          <a:lstStyle/>
          <a:p>
            <a:r>
              <a:rPr lang="en-US" dirty="0"/>
              <a:t>Results of the Logistic Regression Model:</a:t>
            </a:r>
            <a:endParaRPr lang="en-CA" dirty="0"/>
          </a:p>
        </p:txBody>
      </p:sp>
      <p:sp>
        <p:nvSpPr>
          <p:cNvPr id="4" name="Content Placeholder 3">
            <a:extLst>
              <a:ext uri="{FF2B5EF4-FFF2-40B4-BE49-F238E27FC236}">
                <a16:creationId xmlns:a16="http://schemas.microsoft.com/office/drawing/2014/main" id="{654CFE11-F009-CBB8-1B5B-446C69E597EC}"/>
              </a:ext>
            </a:extLst>
          </p:cNvPr>
          <p:cNvSpPr>
            <a:spLocks noGrp="1"/>
          </p:cNvSpPr>
          <p:nvPr>
            <p:ph idx="1"/>
          </p:nvPr>
        </p:nvSpPr>
        <p:spPr>
          <a:xfrm>
            <a:off x="365568" y="5085417"/>
            <a:ext cx="6232262" cy="1069849"/>
          </a:xfrm>
        </p:spPr>
        <p:txBody>
          <a:bodyPr/>
          <a:lstStyle/>
          <a:p>
            <a:r>
              <a:rPr lang="en-CA" dirty="0"/>
              <a:t>Precision-Recall Curve</a:t>
            </a:r>
          </a:p>
        </p:txBody>
      </p:sp>
      <p:sp>
        <p:nvSpPr>
          <p:cNvPr id="5" name="Date Placeholder 4">
            <a:extLst>
              <a:ext uri="{FF2B5EF4-FFF2-40B4-BE49-F238E27FC236}">
                <a16:creationId xmlns:a16="http://schemas.microsoft.com/office/drawing/2014/main" id="{DB6C4824-9EE0-6AEC-6923-ADE6F4FC9299}"/>
              </a:ext>
            </a:extLst>
          </p:cNvPr>
          <p:cNvSpPr>
            <a:spLocks noGrp="1"/>
          </p:cNvSpPr>
          <p:nvPr>
            <p:ph type="dt" sz="half" idx="2"/>
          </p:nvPr>
        </p:nvSpPr>
        <p:spPr/>
        <p:txBody>
          <a:bodyPr/>
          <a:lstStyle/>
          <a:p>
            <a:fld id="{3D0BB221-354A-484A-903F-3F013EC2DF92}" type="datetime4">
              <a:rPr lang="en-US" smtClean="0"/>
              <a:t>July 28, 2022</a:t>
            </a:fld>
            <a:r>
              <a:rPr lang="en-CA" dirty="0"/>
              <a:t>     |</a:t>
            </a:r>
            <a:endParaRPr lang="en-US" dirty="0"/>
          </a:p>
        </p:txBody>
      </p:sp>
      <p:sp>
        <p:nvSpPr>
          <p:cNvPr id="6" name="Slide Number Placeholder 5">
            <a:extLst>
              <a:ext uri="{FF2B5EF4-FFF2-40B4-BE49-F238E27FC236}">
                <a16:creationId xmlns:a16="http://schemas.microsoft.com/office/drawing/2014/main" id="{87301C22-AFA3-E4EA-FB35-34DBEC02E930}"/>
              </a:ext>
            </a:extLst>
          </p:cNvPr>
          <p:cNvSpPr>
            <a:spLocks noGrp="1"/>
          </p:cNvSpPr>
          <p:nvPr>
            <p:ph type="sldNum" sz="quarter" idx="4"/>
          </p:nvPr>
        </p:nvSpPr>
        <p:spPr/>
        <p:txBody>
          <a:bodyPr/>
          <a:lstStyle/>
          <a:p>
            <a:fld id="{E9E0D846-2D6A-8643-B2BF-83884A821236}" type="slidenum">
              <a:rPr lang="en-US" smtClean="0"/>
              <a:pPr/>
              <a:t>17</a:t>
            </a:fld>
            <a:endParaRPr lang="en-US" dirty="0"/>
          </a:p>
        </p:txBody>
      </p:sp>
      <p:pic>
        <p:nvPicPr>
          <p:cNvPr id="7" name="Picture 6">
            <a:extLst>
              <a:ext uri="{FF2B5EF4-FFF2-40B4-BE49-F238E27FC236}">
                <a16:creationId xmlns:a16="http://schemas.microsoft.com/office/drawing/2014/main" id="{749916C8-E009-347C-17CE-3D195FC946A4}"/>
              </a:ext>
            </a:extLst>
          </p:cNvPr>
          <p:cNvPicPr>
            <a:picLocks noChangeAspect="1"/>
          </p:cNvPicPr>
          <p:nvPr/>
        </p:nvPicPr>
        <p:blipFill>
          <a:blip r:embed="rId3"/>
          <a:stretch>
            <a:fillRect/>
          </a:stretch>
        </p:blipFill>
        <p:spPr>
          <a:xfrm>
            <a:off x="1455869" y="927339"/>
            <a:ext cx="6232262" cy="4040610"/>
          </a:xfrm>
          <a:prstGeom prst="rect">
            <a:avLst/>
          </a:prstGeom>
        </p:spPr>
      </p:pic>
    </p:spTree>
    <p:extLst>
      <p:ext uri="{BB962C8B-B14F-4D97-AF65-F5344CB8AC3E}">
        <p14:creationId xmlns:p14="http://schemas.microsoft.com/office/powerpoint/2010/main" val="140179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BD06D5-0D31-14DF-C2B5-015302EE5E6A}"/>
              </a:ext>
            </a:extLst>
          </p:cNvPr>
          <p:cNvSpPr>
            <a:spLocks noGrp="1"/>
          </p:cNvSpPr>
          <p:nvPr>
            <p:ph type="title"/>
          </p:nvPr>
        </p:nvSpPr>
        <p:spPr/>
        <p:txBody>
          <a:bodyPr/>
          <a:lstStyle/>
          <a:p>
            <a:r>
              <a:rPr lang="en-US" dirty="0"/>
              <a:t>Results of the Logistic Regression Model:</a:t>
            </a:r>
            <a:endParaRPr lang="en-CA" dirty="0"/>
          </a:p>
        </p:txBody>
      </p:sp>
      <p:sp>
        <p:nvSpPr>
          <p:cNvPr id="4" name="Content Placeholder 3">
            <a:extLst>
              <a:ext uri="{FF2B5EF4-FFF2-40B4-BE49-F238E27FC236}">
                <a16:creationId xmlns:a16="http://schemas.microsoft.com/office/drawing/2014/main" id="{27F78BAC-D283-E664-EF65-A77316CBB09B}"/>
              </a:ext>
            </a:extLst>
          </p:cNvPr>
          <p:cNvSpPr>
            <a:spLocks noGrp="1"/>
          </p:cNvSpPr>
          <p:nvPr>
            <p:ph idx="1"/>
          </p:nvPr>
        </p:nvSpPr>
        <p:spPr>
          <a:xfrm>
            <a:off x="340783" y="5507797"/>
            <a:ext cx="6271032" cy="1069848"/>
          </a:xfrm>
        </p:spPr>
        <p:txBody>
          <a:bodyPr/>
          <a:lstStyle/>
          <a:p>
            <a:r>
              <a:rPr lang="en-CA" dirty="0"/>
              <a:t>Logistic Regression Coefficients</a:t>
            </a:r>
          </a:p>
        </p:txBody>
      </p:sp>
      <p:sp>
        <p:nvSpPr>
          <p:cNvPr id="5" name="Date Placeholder 4">
            <a:extLst>
              <a:ext uri="{FF2B5EF4-FFF2-40B4-BE49-F238E27FC236}">
                <a16:creationId xmlns:a16="http://schemas.microsoft.com/office/drawing/2014/main" id="{33DA844D-126B-1DDE-8F2B-F978DFFCA28A}"/>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A2598163-22C1-A025-00EB-EF04C4EEADC6}"/>
              </a:ext>
            </a:extLst>
          </p:cNvPr>
          <p:cNvSpPr>
            <a:spLocks noGrp="1"/>
          </p:cNvSpPr>
          <p:nvPr>
            <p:ph type="sldNum" sz="quarter" idx="4"/>
          </p:nvPr>
        </p:nvSpPr>
        <p:spPr/>
        <p:txBody>
          <a:bodyPr/>
          <a:lstStyle/>
          <a:p>
            <a:fld id="{E9E0D846-2D6A-8643-B2BF-83884A821236}" type="slidenum">
              <a:rPr lang="en-US" smtClean="0"/>
              <a:pPr/>
              <a:t>18</a:t>
            </a:fld>
            <a:endParaRPr lang="en-US" dirty="0"/>
          </a:p>
        </p:txBody>
      </p:sp>
      <p:pic>
        <p:nvPicPr>
          <p:cNvPr id="7" name="Picture 6">
            <a:extLst>
              <a:ext uri="{FF2B5EF4-FFF2-40B4-BE49-F238E27FC236}">
                <a16:creationId xmlns:a16="http://schemas.microsoft.com/office/drawing/2014/main" id="{76618C1C-E1F6-BC89-69CB-6BDD02CA95CB}"/>
              </a:ext>
            </a:extLst>
          </p:cNvPr>
          <p:cNvPicPr>
            <a:picLocks noChangeAspect="1"/>
          </p:cNvPicPr>
          <p:nvPr/>
        </p:nvPicPr>
        <p:blipFill>
          <a:blip r:embed="rId3"/>
          <a:stretch>
            <a:fillRect/>
          </a:stretch>
        </p:blipFill>
        <p:spPr>
          <a:xfrm>
            <a:off x="2862058" y="1008559"/>
            <a:ext cx="3011685" cy="4499238"/>
          </a:xfrm>
          <a:prstGeom prst="rect">
            <a:avLst/>
          </a:prstGeom>
        </p:spPr>
      </p:pic>
    </p:spTree>
    <p:extLst>
      <p:ext uri="{BB962C8B-B14F-4D97-AF65-F5344CB8AC3E}">
        <p14:creationId xmlns:p14="http://schemas.microsoft.com/office/powerpoint/2010/main" val="262415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F5AC1-CA36-8853-F459-19DBCB7ACE9D}"/>
              </a:ext>
            </a:extLst>
          </p:cNvPr>
          <p:cNvSpPr>
            <a:spLocks noGrp="1"/>
          </p:cNvSpPr>
          <p:nvPr>
            <p:ph type="title"/>
          </p:nvPr>
        </p:nvSpPr>
        <p:spPr/>
        <p:txBody>
          <a:bodyPr/>
          <a:lstStyle/>
          <a:p>
            <a:r>
              <a:rPr lang="en-CA" dirty="0"/>
              <a:t>Results of the Random Forest Model:</a:t>
            </a:r>
          </a:p>
        </p:txBody>
      </p:sp>
      <p:sp>
        <p:nvSpPr>
          <p:cNvPr id="4" name="Content Placeholder 3">
            <a:extLst>
              <a:ext uri="{FF2B5EF4-FFF2-40B4-BE49-F238E27FC236}">
                <a16:creationId xmlns:a16="http://schemas.microsoft.com/office/drawing/2014/main" id="{F394B308-7DCA-89A2-C24B-48979E6F2D2B}"/>
              </a:ext>
            </a:extLst>
          </p:cNvPr>
          <p:cNvSpPr>
            <a:spLocks noGrp="1"/>
          </p:cNvSpPr>
          <p:nvPr>
            <p:ph idx="1"/>
          </p:nvPr>
        </p:nvSpPr>
        <p:spPr>
          <a:xfrm>
            <a:off x="4114208" y="5088080"/>
            <a:ext cx="5190566" cy="1069849"/>
          </a:xfrm>
        </p:spPr>
        <p:txBody>
          <a:bodyPr/>
          <a:lstStyle/>
          <a:p>
            <a:r>
              <a:rPr lang="en-CA" dirty="0"/>
              <a:t>Classification Report and Accuracy </a:t>
            </a:r>
          </a:p>
        </p:txBody>
      </p:sp>
      <p:sp>
        <p:nvSpPr>
          <p:cNvPr id="5" name="Date Placeholder 4">
            <a:extLst>
              <a:ext uri="{FF2B5EF4-FFF2-40B4-BE49-F238E27FC236}">
                <a16:creationId xmlns:a16="http://schemas.microsoft.com/office/drawing/2014/main" id="{62203649-7A14-492E-506A-DE13266A6CAD}"/>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110183C0-56C6-8151-A8A4-8A824E5FE213}"/>
              </a:ext>
            </a:extLst>
          </p:cNvPr>
          <p:cNvSpPr>
            <a:spLocks noGrp="1"/>
          </p:cNvSpPr>
          <p:nvPr>
            <p:ph type="sldNum" sz="quarter" idx="4"/>
          </p:nvPr>
        </p:nvSpPr>
        <p:spPr/>
        <p:txBody>
          <a:bodyPr/>
          <a:lstStyle/>
          <a:p>
            <a:fld id="{E9E0D846-2D6A-8643-B2BF-83884A821236}" type="slidenum">
              <a:rPr lang="en-US" smtClean="0"/>
              <a:pPr/>
              <a:t>19</a:t>
            </a:fld>
            <a:endParaRPr lang="en-US" dirty="0"/>
          </a:p>
        </p:txBody>
      </p:sp>
      <p:pic>
        <p:nvPicPr>
          <p:cNvPr id="7" name="Picture 6">
            <a:extLst>
              <a:ext uri="{FF2B5EF4-FFF2-40B4-BE49-F238E27FC236}">
                <a16:creationId xmlns:a16="http://schemas.microsoft.com/office/drawing/2014/main" id="{2BFD6B64-B388-4B80-6811-6F874534D0FF}"/>
              </a:ext>
            </a:extLst>
          </p:cNvPr>
          <p:cNvPicPr>
            <a:picLocks noChangeAspect="1"/>
          </p:cNvPicPr>
          <p:nvPr/>
        </p:nvPicPr>
        <p:blipFill>
          <a:blip r:embed="rId3"/>
          <a:stretch>
            <a:fillRect/>
          </a:stretch>
        </p:blipFill>
        <p:spPr>
          <a:xfrm>
            <a:off x="365568" y="804398"/>
            <a:ext cx="3667281" cy="5095697"/>
          </a:xfrm>
          <a:prstGeom prst="rect">
            <a:avLst/>
          </a:prstGeom>
        </p:spPr>
      </p:pic>
      <p:pic>
        <p:nvPicPr>
          <p:cNvPr id="8" name="Picture 7" descr="A picture containing text, receipt&#10;&#10;Description automatically generated">
            <a:extLst>
              <a:ext uri="{FF2B5EF4-FFF2-40B4-BE49-F238E27FC236}">
                <a16:creationId xmlns:a16="http://schemas.microsoft.com/office/drawing/2014/main" id="{DC42D634-504D-FEF2-2CB6-F7253EE07663}"/>
              </a:ext>
            </a:extLst>
          </p:cNvPr>
          <p:cNvPicPr>
            <a:picLocks noChangeAspect="1"/>
          </p:cNvPicPr>
          <p:nvPr/>
        </p:nvPicPr>
        <p:blipFill>
          <a:blip r:embed="rId4"/>
          <a:stretch>
            <a:fillRect/>
          </a:stretch>
        </p:blipFill>
        <p:spPr>
          <a:xfrm>
            <a:off x="4438597" y="804398"/>
            <a:ext cx="4236720" cy="4058285"/>
          </a:xfrm>
          <a:prstGeom prst="rect">
            <a:avLst/>
          </a:prstGeom>
          <a:ln>
            <a:solidFill>
              <a:schemeClr val="tx1"/>
            </a:solidFill>
          </a:ln>
        </p:spPr>
      </p:pic>
    </p:spTree>
    <p:extLst>
      <p:ext uri="{BB962C8B-B14F-4D97-AF65-F5344CB8AC3E}">
        <p14:creationId xmlns:p14="http://schemas.microsoft.com/office/powerpoint/2010/main" val="300996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4D4E-18AE-397A-DAFF-C80ED9EDA9DC}"/>
              </a:ext>
            </a:extLst>
          </p:cNvPr>
          <p:cNvSpPr>
            <a:spLocks noGrp="1"/>
          </p:cNvSpPr>
          <p:nvPr>
            <p:ph type="title"/>
          </p:nvPr>
        </p:nvSpPr>
        <p:spPr/>
        <p:txBody>
          <a:bodyPr/>
          <a:lstStyle/>
          <a:p>
            <a:r>
              <a:rPr lang="en-CA" dirty="0"/>
              <a:t>Introduction: </a:t>
            </a:r>
          </a:p>
        </p:txBody>
      </p:sp>
      <p:sp>
        <p:nvSpPr>
          <p:cNvPr id="3" name="Content Placeholder 2">
            <a:extLst>
              <a:ext uri="{FF2B5EF4-FFF2-40B4-BE49-F238E27FC236}">
                <a16:creationId xmlns:a16="http://schemas.microsoft.com/office/drawing/2014/main" id="{B249B7C6-024A-53B5-4E40-F5A838F74783}"/>
              </a:ext>
            </a:extLst>
          </p:cNvPr>
          <p:cNvSpPr>
            <a:spLocks noGrp="1"/>
          </p:cNvSpPr>
          <p:nvPr>
            <p:ph idx="1"/>
          </p:nvPr>
        </p:nvSpPr>
        <p:spPr>
          <a:xfrm>
            <a:off x="365568" y="4481689"/>
            <a:ext cx="8444818" cy="1203134"/>
          </a:xfrm>
        </p:spPr>
        <p:txBody>
          <a:bodyPr>
            <a:normAutofit lnSpcReduction="10000"/>
          </a:bodyPr>
          <a:lstStyle/>
          <a:p>
            <a:endParaRPr lang="en-CA" dirty="0"/>
          </a:p>
          <a:p>
            <a:pPr marL="230400" marR="0" lvl="0" indent="-230400" algn="l" defTabSz="914400" rtl="0" eaLnBrk="1" fontAlgn="auto" latinLnBrk="0" hangingPunct="1">
              <a:lnSpc>
                <a:spcPct val="100000"/>
              </a:lnSpc>
              <a:spcBef>
                <a:spcPct val="20000"/>
              </a:spcBef>
              <a:spcAft>
                <a:spcPts val="0"/>
              </a:spcAft>
              <a:buClr>
                <a:srgbClr val="000000"/>
              </a:buClr>
              <a:buSzTx/>
              <a:buFont typeface="Arial"/>
              <a:buChar char="•"/>
              <a:tabLst/>
              <a:defRPr/>
            </a:pPr>
            <a:r>
              <a:rPr lang="en-CA" dirty="0"/>
              <a:t>Research Question </a:t>
            </a:r>
            <a:r>
              <a:rPr lang="en-CA" dirty="0">
                <a:sym typeface="Wingdings" panose="05000000000000000000" pitchFamily="2" charset="2"/>
              </a:rPr>
              <a:t> </a:t>
            </a:r>
            <a:r>
              <a:rPr kumimoji="0" lang="en-CA"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how practical </a:t>
            </a:r>
            <a:r>
              <a:rPr lang="en-CA" sz="1800" dirty="0">
                <a:solidFill>
                  <a:srgbClr val="000000"/>
                </a:solidFill>
                <a:latin typeface="Arial" panose="020B0604020202020204" pitchFamily="34" charset="0"/>
                <a:ea typeface="Times New Roman" panose="02020603050405020304" pitchFamily="18" charset="0"/>
              </a:rPr>
              <a:t>are</a:t>
            </a:r>
            <a:r>
              <a:rPr kumimoji="0" lang="en-CA"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 supervised learning techniques in aiding the diagnoses of adverse heart disease events? </a:t>
            </a:r>
            <a:endParaRPr kumimoji="0" lang="en-US" b="0" i="0" u="none" strike="noStrike" kern="1200" cap="none" spc="0" normalizeH="0" baseline="0" noProof="0" dirty="0">
              <a:ln>
                <a:noFill/>
              </a:ln>
              <a:solidFill>
                <a:srgbClr val="000000"/>
              </a:solidFill>
              <a:effectLst/>
              <a:uLnTx/>
              <a:uFillTx/>
              <a:latin typeface="Times New Roman" panose="02020603050405020304"/>
              <a:ea typeface="+mn-ea"/>
              <a:cs typeface="+mn-cs"/>
            </a:endParaRPr>
          </a:p>
          <a:p>
            <a:endParaRPr lang="en-CA" dirty="0"/>
          </a:p>
        </p:txBody>
      </p:sp>
      <p:sp>
        <p:nvSpPr>
          <p:cNvPr id="4" name="Date Placeholder 3">
            <a:extLst>
              <a:ext uri="{FF2B5EF4-FFF2-40B4-BE49-F238E27FC236}">
                <a16:creationId xmlns:a16="http://schemas.microsoft.com/office/drawing/2014/main" id="{1CE942F1-6BCA-49EF-365B-F9AA827726C0}"/>
              </a:ext>
            </a:extLst>
          </p:cNvPr>
          <p:cNvSpPr>
            <a:spLocks noGrp="1"/>
          </p:cNvSpPr>
          <p:nvPr>
            <p:ph type="dt" sz="half" idx="2"/>
          </p:nvPr>
        </p:nvSpPr>
        <p:spPr/>
        <p:txBody>
          <a:bodyPr/>
          <a:lstStyle/>
          <a:p>
            <a:fld id="{321D2AE1-B685-45A1-8C17-19D6BB8C161E}" type="datetime4">
              <a:rPr lang="en-US" smtClean="0"/>
              <a:t>July 28, 2022</a:t>
            </a:fld>
            <a:r>
              <a:rPr lang="en-CA" dirty="0"/>
              <a:t>     |</a:t>
            </a:r>
            <a:endParaRPr lang="en-US" dirty="0"/>
          </a:p>
        </p:txBody>
      </p:sp>
      <p:sp>
        <p:nvSpPr>
          <p:cNvPr id="5" name="Slide Number Placeholder 4">
            <a:extLst>
              <a:ext uri="{FF2B5EF4-FFF2-40B4-BE49-F238E27FC236}">
                <a16:creationId xmlns:a16="http://schemas.microsoft.com/office/drawing/2014/main" id="{F8CDDBE8-CBE2-125F-4C9E-F10FACFDBE55}"/>
              </a:ext>
            </a:extLst>
          </p:cNvPr>
          <p:cNvSpPr>
            <a:spLocks noGrp="1"/>
          </p:cNvSpPr>
          <p:nvPr>
            <p:ph type="sldNum" sz="quarter" idx="4"/>
          </p:nvPr>
        </p:nvSpPr>
        <p:spPr/>
        <p:txBody>
          <a:bodyPr/>
          <a:lstStyle/>
          <a:p>
            <a:fld id="{E1497D35-93D5-5047-9160-8F9C97C9D015}" type="slidenum">
              <a:rPr lang="en-US" smtClean="0"/>
              <a:pPr/>
              <a:t>2</a:t>
            </a:fld>
            <a:endParaRPr lang="en-US" dirty="0"/>
          </a:p>
        </p:txBody>
      </p:sp>
      <p:pic>
        <p:nvPicPr>
          <p:cNvPr id="6" name="Picture 5">
            <a:extLst>
              <a:ext uri="{FF2B5EF4-FFF2-40B4-BE49-F238E27FC236}">
                <a16:creationId xmlns:a16="http://schemas.microsoft.com/office/drawing/2014/main" id="{F06559F0-B20C-6F31-B6E6-9E52AD0D2430}"/>
              </a:ext>
            </a:extLst>
          </p:cNvPr>
          <p:cNvPicPr>
            <a:picLocks noChangeAspect="1"/>
          </p:cNvPicPr>
          <p:nvPr/>
        </p:nvPicPr>
        <p:blipFill>
          <a:blip r:embed="rId3"/>
          <a:stretch>
            <a:fillRect/>
          </a:stretch>
        </p:blipFill>
        <p:spPr>
          <a:xfrm>
            <a:off x="2928338" y="466909"/>
            <a:ext cx="4292160" cy="4145455"/>
          </a:xfrm>
          <a:prstGeom prst="rect">
            <a:avLst/>
          </a:prstGeom>
        </p:spPr>
      </p:pic>
      <p:sp>
        <p:nvSpPr>
          <p:cNvPr id="9" name="TextBox 8">
            <a:extLst>
              <a:ext uri="{FF2B5EF4-FFF2-40B4-BE49-F238E27FC236}">
                <a16:creationId xmlns:a16="http://schemas.microsoft.com/office/drawing/2014/main" id="{548C6C07-1FEA-3AF0-6A61-C25CE41B7C5F}"/>
              </a:ext>
            </a:extLst>
          </p:cNvPr>
          <p:cNvSpPr txBox="1"/>
          <p:nvPr/>
        </p:nvSpPr>
        <p:spPr>
          <a:xfrm>
            <a:off x="2928338" y="4509032"/>
            <a:ext cx="5090247" cy="338554"/>
          </a:xfrm>
          <a:prstGeom prst="rect">
            <a:avLst/>
          </a:prstGeom>
          <a:noFill/>
        </p:spPr>
        <p:txBody>
          <a:bodyPr wrap="square" rtlCol="0">
            <a:spAutoFit/>
          </a:bodyPr>
          <a:lstStyle/>
          <a:p>
            <a:r>
              <a:rPr lang="en-CA" sz="1600" dirty="0"/>
              <a:t>Figure 1: Chart of Deaths by Cause</a:t>
            </a:r>
          </a:p>
        </p:txBody>
      </p:sp>
    </p:spTree>
    <p:extLst>
      <p:ext uri="{BB962C8B-B14F-4D97-AF65-F5344CB8AC3E}">
        <p14:creationId xmlns:p14="http://schemas.microsoft.com/office/powerpoint/2010/main" val="67635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F5AC1-CA36-8853-F459-19DBCB7ACE9D}"/>
              </a:ext>
            </a:extLst>
          </p:cNvPr>
          <p:cNvSpPr>
            <a:spLocks noGrp="1"/>
          </p:cNvSpPr>
          <p:nvPr>
            <p:ph type="title"/>
          </p:nvPr>
        </p:nvSpPr>
        <p:spPr/>
        <p:txBody>
          <a:bodyPr/>
          <a:lstStyle/>
          <a:p>
            <a:r>
              <a:rPr lang="en-CA" dirty="0"/>
              <a:t>Results of the Random Forest Model:</a:t>
            </a:r>
          </a:p>
        </p:txBody>
      </p:sp>
      <p:sp>
        <p:nvSpPr>
          <p:cNvPr id="4" name="Content Placeholder 3">
            <a:extLst>
              <a:ext uri="{FF2B5EF4-FFF2-40B4-BE49-F238E27FC236}">
                <a16:creationId xmlns:a16="http://schemas.microsoft.com/office/drawing/2014/main" id="{F394B308-7DCA-89A2-C24B-48979E6F2D2B}"/>
              </a:ext>
            </a:extLst>
          </p:cNvPr>
          <p:cNvSpPr>
            <a:spLocks noGrp="1"/>
          </p:cNvSpPr>
          <p:nvPr>
            <p:ph idx="1"/>
          </p:nvPr>
        </p:nvSpPr>
        <p:spPr>
          <a:xfrm>
            <a:off x="365568" y="5094514"/>
            <a:ext cx="7532436" cy="600229"/>
          </a:xfrm>
        </p:spPr>
        <p:txBody>
          <a:bodyPr>
            <a:normAutofit/>
          </a:bodyPr>
          <a:lstStyle/>
          <a:p>
            <a:r>
              <a:rPr lang="en-US" dirty="0"/>
              <a:t>ROC (Receiver Operator Characteristic) Curve:</a:t>
            </a:r>
            <a:endParaRPr lang="en-CA" dirty="0"/>
          </a:p>
        </p:txBody>
      </p:sp>
      <p:sp>
        <p:nvSpPr>
          <p:cNvPr id="5" name="Date Placeholder 4">
            <a:extLst>
              <a:ext uri="{FF2B5EF4-FFF2-40B4-BE49-F238E27FC236}">
                <a16:creationId xmlns:a16="http://schemas.microsoft.com/office/drawing/2014/main" id="{62203649-7A14-492E-506A-DE13266A6CAD}"/>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110183C0-56C6-8151-A8A4-8A824E5FE213}"/>
              </a:ext>
            </a:extLst>
          </p:cNvPr>
          <p:cNvSpPr>
            <a:spLocks noGrp="1"/>
          </p:cNvSpPr>
          <p:nvPr>
            <p:ph type="sldNum" sz="quarter" idx="4"/>
          </p:nvPr>
        </p:nvSpPr>
        <p:spPr/>
        <p:txBody>
          <a:bodyPr/>
          <a:lstStyle/>
          <a:p>
            <a:fld id="{E9E0D846-2D6A-8643-B2BF-83884A821236}" type="slidenum">
              <a:rPr lang="en-US" smtClean="0"/>
              <a:pPr/>
              <a:t>20</a:t>
            </a:fld>
            <a:endParaRPr lang="en-US" dirty="0"/>
          </a:p>
        </p:txBody>
      </p:sp>
      <p:pic>
        <p:nvPicPr>
          <p:cNvPr id="7" name="Picture 6">
            <a:extLst>
              <a:ext uri="{FF2B5EF4-FFF2-40B4-BE49-F238E27FC236}">
                <a16:creationId xmlns:a16="http://schemas.microsoft.com/office/drawing/2014/main" id="{6792DE7B-8EFD-88C5-934F-F02B3F6E0665}"/>
              </a:ext>
            </a:extLst>
          </p:cNvPr>
          <p:cNvPicPr>
            <a:picLocks noChangeAspect="1"/>
          </p:cNvPicPr>
          <p:nvPr/>
        </p:nvPicPr>
        <p:blipFill>
          <a:blip r:embed="rId3"/>
          <a:stretch>
            <a:fillRect/>
          </a:stretch>
        </p:blipFill>
        <p:spPr>
          <a:xfrm>
            <a:off x="1777754" y="1035516"/>
            <a:ext cx="5588491" cy="3872340"/>
          </a:xfrm>
          <a:prstGeom prst="rect">
            <a:avLst/>
          </a:prstGeom>
        </p:spPr>
      </p:pic>
    </p:spTree>
    <p:extLst>
      <p:ext uri="{BB962C8B-B14F-4D97-AF65-F5344CB8AC3E}">
        <p14:creationId xmlns:p14="http://schemas.microsoft.com/office/powerpoint/2010/main" val="880803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F5AC1-CA36-8853-F459-19DBCB7ACE9D}"/>
              </a:ext>
            </a:extLst>
          </p:cNvPr>
          <p:cNvSpPr>
            <a:spLocks noGrp="1"/>
          </p:cNvSpPr>
          <p:nvPr>
            <p:ph type="title"/>
          </p:nvPr>
        </p:nvSpPr>
        <p:spPr/>
        <p:txBody>
          <a:bodyPr/>
          <a:lstStyle/>
          <a:p>
            <a:r>
              <a:rPr lang="en-CA" dirty="0"/>
              <a:t>Results of the Random Forest Model:</a:t>
            </a:r>
          </a:p>
        </p:txBody>
      </p:sp>
      <p:sp>
        <p:nvSpPr>
          <p:cNvPr id="4" name="Content Placeholder 3">
            <a:extLst>
              <a:ext uri="{FF2B5EF4-FFF2-40B4-BE49-F238E27FC236}">
                <a16:creationId xmlns:a16="http://schemas.microsoft.com/office/drawing/2014/main" id="{F394B308-7DCA-89A2-C24B-48979E6F2D2B}"/>
              </a:ext>
            </a:extLst>
          </p:cNvPr>
          <p:cNvSpPr>
            <a:spLocks noGrp="1"/>
          </p:cNvSpPr>
          <p:nvPr>
            <p:ph idx="1"/>
          </p:nvPr>
        </p:nvSpPr>
        <p:spPr>
          <a:xfrm>
            <a:off x="365568" y="5104563"/>
            <a:ext cx="7783599" cy="590180"/>
          </a:xfrm>
        </p:spPr>
        <p:txBody>
          <a:bodyPr/>
          <a:lstStyle/>
          <a:p>
            <a:r>
              <a:rPr lang="en-CA" dirty="0"/>
              <a:t>Precision-Recall Curve</a:t>
            </a:r>
          </a:p>
        </p:txBody>
      </p:sp>
      <p:sp>
        <p:nvSpPr>
          <p:cNvPr id="5" name="Date Placeholder 4">
            <a:extLst>
              <a:ext uri="{FF2B5EF4-FFF2-40B4-BE49-F238E27FC236}">
                <a16:creationId xmlns:a16="http://schemas.microsoft.com/office/drawing/2014/main" id="{62203649-7A14-492E-506A-DE13266A6CAD}"/>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110183C0-56C6-8151-A8A4-8A824E5FE213}"/>
              </a:ext>
            </a:extLst>
          </p:cNvPr>
          <p:cNvSpPr>
            <a:spLocks noGrp="1"/>
          </p:cNvSpPr>
          <p:nvPr>
            <p:ph type="sldNum" sz="quarter" idx="4"/>
          </p:nvPr>
        </p:nvSpPr>
        <p:spPr/>
        <p:txBody>
          <a:bodyPr/>
          <a:lstStyle/>
          <a:p>
            <a:fld id="{E9E0D846-2D6A-8643-B2BF-83884A821236}" type="slidenum">
              <a:rPr lang="en-US" smtClean="0"/>
              <a:pPr/>
              <a:t>21</a:t>
            </a:fld>
            <a:endParaRPr lang="en-US" dirty="0"/>
          </a:p>
        </p:txBody>
      </p:sp>
      <p:pic>
        <p:nvPicPr>
          <p:cNvPr id="7" name="Picture 6">
            <a:extLst>
              <a:ext uri="{FF2B5EF4-FFF2-40B4-BE49-F238E27FC236}">
                <a16:creationId xmlns:a16="http://schemas.microsoft.com/office/drawing/2014/main" id="{0BBD8850-5D8C-0BF3-01E0-4AFE424EF1D4}"/>
              </a:ext>
            </a:extLst>
          </p:cNvPr>
          <p:cNvPicPr>
            <a:picLocks noChangeAspect="1"/>
          </p:cNvPicPr>
          <p:nvPr/>
        </p:nvPicPr>
        <p:blipFill>
          <a:blip r:embed="rId3"/>
          <a:stretch>
            <a:fillRect/>
          </a:stretch>
        </p:blipFill>
        <p:spPr>
          <a:xfrm>
            <a:off x="1759464" y="1027625"/>
            <a:ext cx="5625071" cy="3786385"/>
          </a:xfrm>
          <a:prstGeom prst="rect">
            <a:avLst/>
          </a:prstGeom>
        </p:spPr>
      </p:pic>
    </p:spTree>
    <p:extLst>
      <p:ext uri="{BB962C8B-B14F-4D97-AF65-F5344CB8AC3E}">
        <p14:creationId xmlns:p14="http://schemas.microsoft.com/office/powerpoint/2010/main" val="26983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F5AC1-CA36-8853-F459-19DBCB7ACE9D}"/>
              </a:ext>
            </a:extLst>
          </p:cNvPr>
          <p:cNvSpPr>
            <a:spLocks noGrp="1"/>
          </p:cNvSpPr>
          <p:nvPr>
            <p:ph type="title"/>
          </p:nvPr>
        </p:nvSpPr>
        <p:spPr/>
        <p:txBody>
          <a:bodyPr/>
          <a:lstStyle/>
          <a:p>
            <a:r>
              <a:rPr lang="en-CA" dirty="0"/>
              <a:t>Results of the Random Forest Model:</a:t>
            </a:r>
          </a:p>
        </p:txBody>
      </p:sp>
      <p:sp>
        <p:nvSpPr>
          <p:cNvPr id="4" name="Content Placeholder 3">
            <a:extLst>
              <a:ext uri="{FF2B5EF4-FFF2-40B4-BE49-F238E27FC236}">
                <a16:creationId xmlns:a16="http://schemas.microsoft.com/office/drawing/2014/main" id="{F394B308-7DCA-89A2-C24B-48979E6F2D2B}"/>
              </a:ext>
            </a:extLst>
          </p:cNvPr>
          <p:cNvSpPr>
            <a:spLocks noGrp="1"/>
          </p:cNvSpPr>
          <p:nvPr>
            <p:ph idx="1"/>
          </p:nvPr>
        </p:nvSpPr>
        <p:spPr>
          <a:xfrm>
            <a:off x="365568" y="5104562"/>
            <a:ext cx="8437649" cy="590181"/>
          </a:xfrm>
        </p:spPr>
        <p:txBody>
          <a:bodyPr/>
          <a:lstStyle/>
          <a:p>
            <a:r>
              <a:rPr lang="en-CA" dirty="0"/>
              <a:t>Random Forest Feature Importance</a:t>
            </a:r>
          </a:p>
          <a:p>
            <a:endParaRPr lang="en-CA" dirty="0"/>
          </a:p>
        </p:txBody>
      </p:sp>
      <p:sp>
        <p:nvSpPr>
          <p:cNvPr id="5" name="Date Placeholder 4">
            <a:extLst>
              <a:ext uri="{FF2B5EF4-FFF2-40B4-BE49-F238E27FC236}">
                <a16:creationId xmlns:a16="http://schemas.microsoft.com/office/drawing/2014/main" id="{62203649-7A14-492E-506A-DE13266A6CAD}"/>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110183C0-56C6-8151-A8A4-8A824E5FE213}"/>
              </a:ext>
            </a:extLst>
          </p:cNvPr>
          <p:cNvSpPr>
            <a:spLocks noGrp="1"/>
          </p:cNvSpPr>
          <p:nvPr>
            <p:ph type="sldNum" sz="quarter" idx="4"/>
          </p:nvPr>
        </p:nvSpPr>
        <p:spPr/>
        <p:txBody>
          <a:bodyPr/>
          <a:lstStyle/>
          <a:p>
            <a:fld id="{E9E0D846-2D6A-8643-B2BF-83884A821236}" type="slidenum">
              <a:rPr lang="en-US" smtClean="0"/>
              <a:pPr/>
              <a:t>22</a:t>
            </a:fld>
            <a:endParaRPr lang="en-US" dirty="0"/>
          </a:p>
        </p:txBody>
      </p:sp>
      <p:pic>
        <p:nvPicPr>
          <p:cNvPr id="7" name="Picture 6">
            <a:extLst>
              <a:ext uri="{FF2B5EF4-FFF2-40B4-BE49-F238E27FC236}">
                <a16:creationId xmlns:a16="http://schemas.microsoft.com/office/drawing/2014/main" id="{1AB5DD06-6FA1-E82B-9BD5-C3C671255F9F}"/>
              </a:ext>
            </a:extLst>
          </p:cNvPr>
          <p:cNvPicPr>
            <a:picLocks noChangeAspect="1"/>
          </p:cNvPicPr>
          <p:nvPr/>
        </p:nvPicPr>
        <p:blipFill>
          <a:blip r:embed="rId3"/>
          <a:stretch>
            <a:fillRect/>
          </a:stretch>
        </p:blipFill>
        <p:spPr>
          <a:xfrm>
            <a:off x="1587749" y="1163257"/>
            <a:ext cx="5968501" cy="3792041"/>
          </a:xfrm>
          <a:prstGeom prst="rect">
            <a:avLst/>
          </a:prstGeom>
        </p:spPr>
      </p:pic>
    </p:spTree>
    <p:extLst>
      <p:ext uri="{BB962C8B-B14F-4D97-AF65-F5344CB8AC3E}">
        <p14:creationId xmlns:p14="http://schemas.microsoft.com/office/powerpoint/2010/main" val="143576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F462-2210-0F24-3598-0E32D2DC3115}"/>
              </a:ext>
            </a:extLst>
          </p:cNvPr>
          <p:cNvSpPr>
            <a:spLocks noGrp="1"/>
          </p:cNvSpPr>
          <p:nvPr>
            <p:ph type="title"/>
          </p:nvPr>
        </p:nvSpPr>
        <p:spPr/>
        <p:txBody>
          <a:bodyPr/>
          <a:lstStyle/>
          <a:p>
            <a:r>
              <a:rPr lang="en-US" dirty="0"/>
              <a:t>Comparison between Logistic Regression Model and Random Forest Model:</a:t>
            </a:r>
            <a:endParaRPr lang="en-CA" dirty="0"/>
          </a:p>
        </p:txBody>
      </p:sp>
      <p:sp>
        <p:nvSpPr>
          <p:cNvPr id="4" name="Content Placeholder 3">
            <a:extLst>
              <a:ext uri="{FF2B5EF4-FFF2-40B4-BE49-F238E27FC236}">
                <a16:creationId xmlns:a16="http://schemas.microsoft.com/office/drawing/2014/main" id="{B3B35641-B668-BF69-9B09-640FE4EF2787}"/>
              </a:ext>
            </a:extLst>
          </p:cNvPr>
          <p:cNvSpPr>
            <a:spLocks noGrp="1"/>
          </p:cNvSpPr>
          <p:nvPr>
            <p:ph idx="1"/>
          </p:nvPr>
        </p:nvSpPr>
        <p:spPr>
          <a:xfrm>
            <a:off x="365568" y="1472184"/>
            <a:ext cx="7982558" cy="4222560"/>
          </a:xfrm>
        </p:spPr>
        <p:txBody>
          <a:bodyPr/>
          <a:lstStyle/>
          <a:p>
            <a:r>
              <a:rPr lang="en-CA" sz="1800" dirty="0">
                <a:effectLst/>
                <a:latin typeface="Arial" panose="020B0604020202020204" pitchFamily="34" charset="0"/>
                <a:ea typeface="Times New Roman" panose="02020603050405020304" pitchFamily="18" charset="0"/>
              </a:rPr>
              <a:t>Both the Models had very similar performance for most evaluation metrics</a:t>
            </a:r>
          </a:p>
          <a:p>
            <a:endParaRPr lang="en-CA" sz="1800" dirty="0">
              <a:effectLst/>
              <a:latin typeface="Arial" panose="020B0604020202020204" pitchFamily="34" charset="0"/>
              <a:ea typeface="Times New Roman" panose="02020603050405020304" pitchFamily="18" charset="0"/>
            </a:endParaRPr>
          </a:p>
          <a:p>
            <a:endParaRPr lang="en-CA" sz="1800" dirty="0">
              <a:effectLst/>
              <a:latin typeface="Arial" panose="020B0604020202020204" pitchFamily="34" charset="0"/>
              <a:ea typeface="Times New Roman" panose="02020603050405020304" pitchFamily="18" charset="0"/>
            </a:endParaRPr>
          </a:p>
          <a:p>
            <a:endParaRPr lang="en-CA" dirty="0"/>
          </a:p>
        </p:txBody>
      </p:sp>
      <p:sp>
        <p:nvSpPr>
          <p:cNvPr id="5" name="Date Placeholder 4">
            <a:extLst>
              <a:ext uri="{FF2B5EF4-FFF2-40B4-BE49-F238E27FC236}">
                <a16:creationId xmlns:a16="http://schemas.microsoft.com/office/drawing/2014/main" id="{E30A3F99-3600-BB25-541C-3BE6D563AB11}"/>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45470F5E-E8FD-BC0D-1519-04847FCCFF2E}"/>
              </a:ext>
            </a:extLst>
          </p:cNvPr>
          <p:cNvSpPr>
            <a:spLocks noGrp="1"/>
          </p:cNvSpPr>
          <p:nvPr>
            <p:ph type="sldNum" sz="quarter" idx="4"/>
          </p:nvPr>
        </p:nvSpPr>
        <p:spPr/>
        <p:txBody>
          <a:bodyPr/>
          <a:lstStyle/>
          <a:p>
            <a:fld id="{E9E0D846-2D6A-8643-B2BF-83884A821236}" type="slidenum">
              <a:rPr lang="en-US" smtClean="0"/>
              <a:pPr/>
              <a:t>23</a:t>
            </a:fld>
            <a:endParaRPr lang="en-US" dirty="0"/>
          </a:p>
        </p:txBody>
      </p:sp>
      <p:graphicFrame>
        <p:nvGraphicFramePr>
          <p:cNvPr id="7" name="Table 7">
            <a:extLst>
              <a:ext uri="{FF2B5EF4-FFF2-40B4-BE49-F238E27FC236}">
                <a16:creationId xmlns:a16="http://schemas.microsoft.com/office/drawing/2014/main" id="{7BB4FBEF-0FFE-7EF2-8B36-010ABB0E8E99}"/>
              </a:ext>
            </a:extLst>
          </p:cNvPr>
          <p:cNvGraphicFramePr>
            <a:graphicFrameLocks noGrp="1"/>
          </p:cNvGraphicFramePr>
          <p:nvPr>
            <p:extLst>
              <p:ext uri="{D42A27DB-BD31-4B8C-83A1-F6EECF244321}">
                <p14:modId xmlns:p14="http://schemas.microsoft.com/office/powerpoint/2010/main" val="4081452701"/>
              </p:ext>
            </p:extLst>
          </p:nvPr>
        </p:nvGraphicFramePr>
        <p:xfrm>
          <a:off x="1539977" y="2155598"/>
          <a:ext cx="6096000" cy="2758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34377085"/>
                    </a:ext>
                  </a:extLst>
                </a:gridCol>
                <a:gridCol w="2032000">
                  <a:extLst>
                    <a:ext uri="{9D8B030D-6E8A-4147-A177-3AD203B41FA5}">
                      <a16:colId xmlns:a16="http://schemas.microsoft.com/office/drawing/2014/main" val="2975352468"/>
                    </a:ext>
                  </a:extLst>
                </a:gridCol>
                <a:gridCol w="2032000">
                  <a:extLst>
                    <a:ext uri="{9D8B030D-6E8A-4147-A177-3AD203B41FA5}">
                      <a16:colId xmlns:a16="http://schemas.microsoft.com/office/drawing/2014/main" val="1360723650"/>
                    </a:ext>
                  </a:extLst>
                </a:gridCol>
              </a:tblGrid>
              <a:tr h="370840">
                <a:tc>
                  <a:txBody>
                    <a:bodyPr/>
                    <a:lstStyle/>
                    <a:p>
                      <a:endParaRPr lang="en-CA"/>
                    </a:p>
                  </a:txBody>
                  <a:tcPr/>
                </a:tc>
                <a:tc>
                  <a:txBody>
                    <a:bodyPr/>
                    <a:lstStyle/>
                    <a:p>
                      <a:r>
                        <a:rPr lang="en-CA" dirty="0"/>
                        <a:t>Logistic Regression</a:t>
                      </a:r>
                    </a:p>
                  </a:txBody>
                  <a:tcPr/>
                </a:tc>
                <a:tc>
                  <a:txBody>
                    <a:bodyPr/>
                    <a:lstStyle/>
                    <a:p>
                      <a:r>
                        <a:rPr lang="en-CA" dirty="0"/>
                        <a:t>Random Forest</a:t>
                      </a:r>
                    </a:p>
                  </a:txBody>
                  <a:tcPr/>
                </a:tc>
                <a:extLst>
                  <a:ext uri="{0D108BD9-81ED-4DB2-BD59-A6C34878D82A}">
                    <a16:rowId xmlns:a16="http://schemas.microsoft.com/office/drawing/2014/main" val="3361619388"/>
                  </a:ext>
                </a:extLst>
              </a:tr>
              <a:tr h="370840">
                <a:tc>
                  <a:txBody>
                    <a:bodyPr/>
                    <a:lstStyle/>
                    <a:p>
                      <a:r>
                        <a:rPr lang="en-CA" dirty="0"/>
                        <a:t>Accuracy</a:t>
                      </a:r>
                    </a:p>
                  </a:txBody>
                  <a:tcPr/>
                </a:tc>
                <a:tc>
                  <a:txBody>
                    <a:bodyPr/>
                    <a:lstStyle/>
                    <a:p>
                      <a:r>
                        <a:rPr lang="en-CA" dirty="0"/>
                        <a:t>82.88%</a:t>
                      </a:r>
                    </a:p>
                  </a:txBody>
                  <a:tcPr/>
                </a:tc>
                <a:tc>
                  <a:txBody>
                    <a:bodyPr/>
                    <a:lstStyle/>
                    <a:p>
                      <a:r>
                        <a:rPr lang="en-CA" dirty="0"/>
                        <a:t>83.23%</a:t>
                      </a:r>
                    </a:p>
                  </a:txBody>
                  <a:tcPr/>
                </a:tc>
                <a:extLst>
                  <a:ext uri="{0D108BD9-81ED-4DB2-BD59-A6C34878D82A}">
                    <a16:rowId xmlns:a16="http://schemas.microsoft.com/office/drawing/2014/main" val="3730679818"/>
                  </a:ext>
                </a:extLst>
              </a:tr>
              <a:tr h="370840">
                <a:tc>
                  <a:txBody>
                    <a:bodyPr/>
                    <a:lstStyle/>
                    <a:p>
                      <a:r>
                        <a:rPr lang="en-CA" dirty="0"/>
                        <a:t>Precision </a:t>
                      </a:r>
                    </a:p>
                  </a:txBody>
                  <a:tcPr/>
                </a:tc>
                <a:tc>
                  <a:txBody>
                    <a:bodyPr/>
                    <a:lstStyle/>
                    <a:p>
                      <a:r>
                        <a:rPr lang="en-CA" dirty="0"/>
                        <a:t>85%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85%</a:t>
                      </a:r>
                    </a:p>
                  </a:txBody>
                  <a:tcPr/>
                </a:tc>
                <a:extLst>
                  <a:ext uri="{0D108BD9-81ED-4DB2-BD59-A6C34878D82A}">
                    <a16:rowId xmlns:a16="http://schemas.microsoft.com/office/drawing/2014/main" val="438781220"/>
                  </a:ext>
                </a:extLst>
              </a:tr>
              <a:tr h="370840">
                <a:tc>
                  <a:txBody>
                    <a:bodyPr/>
                    <a:lstStyle/>
                    <a:p>
                      <a:r>
                        <a:rPr lang="en-CA" dirty="0"/>
                        <a:t>Recall</a:t>
                      </a:r>
                    </a:p>
                  </a:txBody>
                  <a:tcPr/>
                </a:tc>
                <a:tc>
                  <a:txBody>
                    <a:bodyPr/>
                    <a:lstStyle/>
                    <a:p>
                      <a:r>
                        <a:rPr lang="en-CA" dirty="0"/>
                        <a:t>84.8%</a:t>
                      </a:r>
                    </a:p>
                  </a:txBody>
                  <a:tcPr/>
                </a:tc>
                <a:tc>
                  <a:txBody>
                    <a:bodyPr/>
                    <a:lstStyle/>
                    <a:p>
                      <a:r>
                        <a:rPr lang="en-CA" dirty="0"/>
                        <a:t>86%</a:t>
                      </a:r>
                    </a:p>
                  </a:txBody>
                  <a:tcPr/>
                </a:tc>
                <a:extLst>
                  <a:ext uri="{0D108BD9-81ED-4DB2-BD59-A6C34878D82A}">
                    <a16:rowId xmlns:a16="http://schemas.microsoft.com/office/drawing/2014/main" val="1020986090"/>
                  </a:ext>
                </a:extLst>
              </a:tr>
              <a:tr h="362351">
                <a:tc>
                  <a:txBody>
                    <a:bodyPr/>
                    <a:lstStyle/>
                    <a:p>
                      <a:r>
                        <a:rPr lang="en-CA" dirty="0"/>
                        <a:t>ROC Curve AUC</a:t>
                      </a:r>
                    </a:p>
                  </a:txBody>
                  <a:tcPr/>
                </a:tc>
                <a:tc>
                  <a:txBody>
                    <a:bodyPr/>
                    <a:lstStyle/>
                    <a:p>
                      <a:r>
                        <a:rPr lang="en-CA" dirty="0"/>
                        <a:t>0.85</a:t>
                      </a:r>
                    </a:p>
                  </a:txBody>
                  <a:tcPr/>
                </a:tc>
                <a:tc>
                  <a:txBody>
                    <a:bodyPr/>
                    <a:lstStyle/>
                    <a:p>
                      <a:r>
                        <a:rPr lang="en-CA" dirty="0"/>
                        <a:t>0.85</a:t>
                      </a:r>
                    </a:p>
                  </a:txBody>
                  <a:tcPr/>
                </a:tc>
                <a:extLst>
                  <a:ext uri="{0D108BD9-81ED-4DB2-BD59-A6C34878D82A}">
                    <a16:rowId xmlns:a16="http://schemas.microsoft.com/office/drawing/2014/main" val="1296873463"/>
                  </a:ext>
                </a:extLst>
              </a:tr>
              <a:tr h="370840">
                <a:tc>
                  <a:txBody>
                    <a:bodyPr/>
                    <a:lstStyle/>
                    <a:p>
                      <a:r>
                        <a:rPr lang="en-CA" dirty="0"/>
                        <a:t>Precision-Recall Curve AP</a:t>
                      </a:r>
                    </a:p>
                  </a:txBody>
                  <a:tcPr/>
                </a:tc>
                <a:tc>
                  <a:txBody>
                    <a:bodyPr/>
                    <a:lstStyle/>
                    <a:p>
                      <a:r>
                        <a:rPr lang="en-CA" dirty="0"/>
                        <a:t>0.87</a:t>
                      </a:r>
                    </a:p>
                  </a:txBody>
                  <a:tcPr/>
                </a:tc>
                <a:tc>
                  <a:txBody>
                    <a:bodyPr/>
                    <a:lstStyle/>
                    <a:p>
                      <a:r>
                        <a:rPr lang="en-CA" dirty="0"/>
                        <a:t>0.88</a:t>
                      </a:r>
                    </a:p>
                  </a:txBody>
                  <a:tcPr/>
                </a:tc>
                <a:extLst>
                  <a:ext uri="{0D108BD9-81ED-4DB2-BD59-A6C34878D82A}">
                    <a16:rowId xmlns:a16="http://schemas.microsoft.com/office/drawing/2014/main" val="1851231125"/>
                  </a:ext>
                </a:extLst>
              </a:tr>
            </a:tbl>
          </a:graphicData>
        </a:graphic>
      </p:graphicFrame>
    </p:spTree>
    <p:extLst>
      <p:ext uri="{BB962C8B-B14F-4D97-AF65-F5344CB8AC3E}">
        <p14:creationId xmlns:p14="http://schemas.microsoft.com/office/powerpoint/2010/main" val="1851899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EBB6C7-F4AC-74C5-D3C8-BBB80D438EAD}"/>
              </a:ext>
            </a:extLst>
          </p:cNvPr>
          <p:cNvSpPr>
            <a:spLocks noGrp="1"/>
          </p:cNvSpPr>
          <p:nvPr>
            <p:ph type="title"/>
          </p:nvPr>
        </p:nvSpPr>
        <p:spPr/>
        <p:txBody>
          <a:bodyPr/>
          <a:lstStyle/>
          <a:p>
            <a:r>
              <a:rPr lang="en-CA" dirty="0"/>
              <a:t>Conclusion:</a:t>
            </a:r>
          </a:p>
        </p:txBody>
      </p:sp>
      <p:sp>
        <p:nvSpPr>
          <p:cNvPr id="4" name="Content Placeholder 3">
            <a:extLst>
              <a:ext uri="{FF2B5EF4-FFF2-40B4-BE49-F238E27FC236}">
                <a16:creationId xmlns:a16="http://schemas.microsoft.com/office/drawing/2014/main" id="{DE9A20C7-1441-A5A3-0EC9-DA428C248936}"/>
              </a:ext>
            </a:extLst>
          </p:cNvPr>
          <p:cNvSpPr>
            <a:spLocks noGrp="1"/>
          </p:cNvSpPr>
          <p:nvPr>
            <p:ph idx="1"/>
          </p:nvPr>
        </p:nvSpPr>
        <p:spPr>
          <a:xfrm>
            <a:off x="365568" y="1472184"/>
            <a:ext cx="7894177" cy="4222560"/>
          </a:xfrm>
        </p:spPr>
        <p:txBody>
          <a:bodyPr/>
          <a:lstStyle/>
          <a:p>
            <a:r>
              <a:rPr lang="en-CA" dirty="0"/>
              <a:t>Both Models performed similarly</a:t>
            </a:r>
          </a:p>
          <a:p>
            <a:r>
              <a:rPr lang="en-CA" dirty="0"/>
              <a:t>The Results have shown that </a:t>
            </a:r>
            <a:r>
              <a:rPr lang="en-US" dirty="0"/>
              <a:t>cardiovascular disease prevalence can be predicted with the use of simple machine learning algorithms such as logistic regression and random forest models</a:t>
            </a:r>
            <a:endParaRPr lang="en-CA" dirty="0"/>
          </a:p>
        </p:txBody>
      </p:sp>
      <p:sp>
        <p:nvSpPr>
          <p:cNvPr id="5" name="Date Placeholder 4">
            <a:extLst>
              <a:ext uri="{FF2B5EF4-FFF2-40B4-BE49-F238E27FC236}">
                <a16:creationId xmlns:a16="http://schemas.microsoft.com/office/drawing/2014/main" id="{3CFAFB2D-AEB1-9864-66A3-BAD9B7008AE6}"/>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3C5F963C-B66B-E26C-F33D-448B3CC3BA2F}"/>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Tree>
    <p:extLst>
      <p:ext uri="{BB962C8B-B14F-4D97-AF65-F5344CB8AC3E}">
        <p14:creationId xmlns:p14="http://schemas.microsoft.com/office/powerpoint/2010/main" val="794006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C7987-CCDB-3B59-8970-85890F22E82E}"/>
              </a:ext>
            </a:extLst>
          </p:cNvPr>
          <p:cNvSpPr>
            <a:spLocks noGrp="1"/>
          </p:cNvSpPr>
          <p:nvPr>
            <p:ph type="title"/>
          </p:nvPr>
        </p:nvSpPr>
        <p:spPr/>
        <p:txBody>
          <a:bodyPr/>
          <a:lstStyle/>
          <a:p>
            <a:r>
              <a:rPr lang="en-CA" dirty="0"/>
              <a:t>References:</a:t>
            </a:r>
          </a:p>
        </p:txBody>
      </p:sp>
      <p:sp>
        <p:nvSpPr>
          <p:cNvPr id="4" name="Content Placeholder 3">
            <a:extLst>
              <a:ext uri="{FF2B5EF4-FFF2-40B4-BE49-F238E27FC236}">
                <a16:creationId xmlns:a16="http://schemas.microsoft.com/office/drawing/2014/main" id="{C29CAE0F-E2CD-A587-6127-1EC953E6B713}"/>
              </a:ext>
            </a:extLst>
          </p:cNvPr>
          <p:cNvSpPr>
            <a:spLocks noGrp="1"/>
          </p:cNvSpPr>
          <p:nvPr>
            <p:ph idx="1"/>
          </p:nvPr>
        </p:nvSpPr>
        <p:spPr>
          <a:xfrm>
            <a:off x="365568" y="1472184"/>
            <a:ext cx="8444818" cy="3732862"/>
          </a:xfrm>
        </p:spPr>
        <p:txBody>
          <a:bodyPr>
            <a:normAutofit fontScale="92500" lnSpcReduction="10000"/>
          </a:bodyPr>
          <a:lstStyle/>
          <a:p>
            <a:r>
              <a:rPr lang="en-CA" sz="1800" dirty="0" err="1">
                <a:effectLst/>
                <a:latin typeface="Arial" panose="020B0604020202020204" pitchFamily="34" charset="0"/>
                <a:ea typeface="Times New Roman" panose="02020603050405020304" pitchFamily="18" charset="0"/>
                <a:cs typeface="Arial" panose="020B0604020202020204" pitchFamily="34" charset="0"/>
              </a:rPr>
              <a:t>fedesoriano</a:t>
            </a:r>
            <a:r>
              <a:rPr lang="en-CA" sz="1800" dirty="0">
                <a:effectLst/>
                <a:latin typeface="Arial" panose="020B0604020202020204" pitchFamily="34" charset="0"/>
                <a:ea typeface="Times New Roman" panose="02020603050405020304" pitchFamily="18" charset="0"/>
                <a:cs typeface="Arial" panose="020B0604020202020204" pitchFamily="34" charset="0"/>
              </a:rPr>
              <a:t>. (September 2021). Heart Failure Prediction Dataset. Retrieved 	[May 15, 2022] from </a:t>
            </a:r>
            <a:r>
              <a:rPr lang="en-CA" sz="1800" u="sng" dirty="0">
                <a:solidFill>
                  <a:srgbClr val="004C9B"/>
                </a:solidFill>
                <a:effectLst/>
                <a:latin typeface="Arial" panose="020B0604020202020204" pitchFamily="34" charset="0"/>
                <a:ea typeface="Times New Roman" panose="02020603050405020304" pitchFamily="18" charset="0"/>
                <a:cs typeface="Arial" panose="020B0604020202020204" pitchFamily="34" charset="0"/>
                <a:hlinkClick r:id="rId2"/>
              </a:rPr>
              <a:t>https://www.kaggle.com/fedesoriano/heart-failure-	prediction</a:t>
            </a:r>
            <a:r>
              <a:rPr lang="en-CA" sz="1800" dirty="0">
                <a:effectLst/>
                <a:latin typeface="Arial" panose="020B0604020202020204" pitchFamily="34" charset="0"/>
                <a:ea typeface="Times New Roman" panose="02020603050405020304" pitchFamily="18" charset="0"/>
                <a:cs typeface="Arial" panose="020B0604020202020204" pitchFamily="34" charset="0"/>
              </a:rPr>
              <a:t>.</a:t>
            </a:r>
          </a:p>
          <a:p>
            <a:r>
              <a:rPr lang="en-US" sz="1800" dirty="0">
                <a:effectLst/>
                <a:latin typeface="Arial" panose="020B0604020202020204" pitchFamily="34" charset="0"/>
                <a:ea typeface="Times New Roman" panose="02020603050405020304" pitchFamily="18" charset="0"/>
                <a:cs typeface="Arial" panose="020B0604020202020204" pitchFamily="34" charset="0"/>
              </a:rPr>
              <a:t>Figure 1: Figure by Wikideas1 - Own work </a:t>
            </a:r>
            <a:r>
              <a:rPr lang="en-US" sz="1800" dirty="0">
                <a:effectLst/>
                <a:latin typeface="Arial" panose="020B0604020202020204" pitchFamily="34" charset="0"/>
                <a:ea typeface="Times New Roman" panose="02020603050405020304" pitchFamily="18" charset="0"/>
                <a:cs typeface="Arial" panose="020B0604020202020204" pitchFamily="34" charset="0"/>
                <a:hlinkClick r:id="rId3"/>
              </a:rPr>
              <a:t>https://ourworldindata.org/what-does-</a:t>
            </a:r>
            <a:r>
              <a:rPr lang="en-US" sz="1800" dirty="0">
                <a:effectLst/>
                <a:latin typeface="Arial" panose="020B0604020202020204" pitchFamily="34" charset="0"/>
                <a:ea typeface="Times New Roman" panose="02020603050405020304" pitchFamily="18" charset="0"/>
                <a:cs typeface="Arial" panose="020B0604020202020204" pitchFamily="34" charset="0"/>
              </a:rPr>
              <a:t>	the-world-die-from, CC BY-SA 4.0, 	https://commons.wikimedia.org/w/index.php?curid=78229514</a:t>
            </a:r>
            <a:endParaRPr lang="en-CA" sz="1800" dirty="0">
              <a:effectLst/>
              <a:latin typeface="Arial" panose="020B0604020202020204" pitchFamily="34" charset="0"/>
              <a:ea typeface="Times New Roman" panose="02020603050405020304" pitchFamily="18" charset="0"/>
              <a:cs typeface="Arial" panose="020B0604020202020204" pitchFamily="34" charset="0"/>
            </a:endParaRPr>
          </a:p>
          <a:p>
            <a:r>
              <a:rPr lang="en-CA" sz="1800" dirty="0" err="1">
                <a:effectLst/>
                <a:latin typeface="Arial" panose="020B0604020202020204" pitchFamily="34" charset="0"/>
                <a:ea typeface="Times New Roman" panose="02020603050405020304" pitchFamily="18" charset="0"/>
                <a:cs typeface="Arial" panose="020B0604020202020204" pitchFamily="34" charset="0"/>
              </a:rPr>
              <a:t>Kaptoge</a:t>
            </a:r>
            <a:r>
              <a:rPr lang="en-CA" sz="1800" dirty="0">
                <a:effectLst/>
                <a:latin typeface="Arial" panose="020B0604020202020204" pitchFamily="34" charset="0"/>
                <a:ea typeface="Times New Roman" panose="02020603050405020304" pitchFamily="18" charset="0"/>
                <a:cs typeface="Arial" panose="020B0604020202020204" pitchFamily="34" charset="0"/>
              </a:rPr>
              <a:t>, S., </a:t>
            </a:r>
            <a:r>
              <a:rPr lang="en-CA" sz="1800" dirty="0" err="1">
                <a:effectLst/>
                <a:latin typeface="Arial" panose="020B0604020202020204" pitchFamily="34" charset="0"/>
                <a:ea typeface="Times New Roman" panose="02020603050405020304" pitchFamily="18" charset="0"/>
                <a:cs typeface="Arial" panose="020B0604020202020204" pitchFamily="34" charset="0"/>
              </a:rPr>
              <a:t>Pennells</a:t>
            </a:r>
            <a:r>
              <a:rPr lang="en-CA" sz="1800" dirty="0">
                <a:effectLst/>
                <a:latin typeface="Arial" panose="020B0604020202020204" pitchFamily="34" charset="0"/>
                <a:ea typeface="Times New Roman" panose="02020603050405020304" pitchFamily="18" charset="0"/>
                <a:cs typeface="Arial" panose="020B0604020202020204" pitchFamily="34" charset="0"/>
              </a:rPr>
              <a:t>, L., De </a:t>
            </a:r>
            <a:r>
              <a:rPr lang="en-CA" sz="1800" dirty="0" err="1">
                <a:effectLst/>
                <a:latin typeface="Arial" panose="020B0604020202020204" pitchFamily="34" charset="0"/>
                <a:ea typeface="Times New Roman" panose="02020603050405020304" pitchFamily="18" charset="0"/>
                <a:cs typeface="Arial" panose="020B0604020202020204" pitchFamily="34" charset="0"/>
              </a:rPr>
              <a:t>Bacquer</a:t>
            </a:r>
            <a:r>
              <a:rPr lang="en-CA" sz="1800" dirty="0">
                <a:effectLst/>
                <a:latin typeface="Arial" panose="020B0604020202020204" pitchFamily="34" charset="0"/>
                <a:ea typeface="Times New Roman" panose="02020603050405020304" pitchFamily="18" charset="0"/>
                <a:cs typeface="Arial" panose="020B0604020202020204" pitchFamily="34" charset="0"/>
              </a:rPr>
              <a:t>, D., Cooney, M. T., </a:t>
            </a:r>
            <a:r>
              <a:rPr lang="en-CA" sz="1800" dirty="0" err="1">
                <a:effectLst/>
                <a:latin typeface="Arial" panose="020B0604020202020204" pitchFamily="34" charset="0"/>
                <a:ea typeface="Times New Roman" panose="02020603050405020304" pitchFamily="18" charset="0"/>
                <a:cs typeface="Arial" panose="020B0604020202020204" pitchFamily="34" charset="0"/>
              </a:rPr>
              <a:t>Kavousi</a:t>
            </a:r>
            <a:r>
              <a:rPr lang="en-CA" sz="1800" dirty="0">
                <a:effectLst/>
                <a:latin typeface="Arial" panose="020B0604020202020204" pitchFamily="34" charset="0"/>
                <a:ea typeface="Times New Roman" panose="02020603050405020304" pitchFamily="18" charset="0"/>
                <a:cs typeface="Arial" panose="020B0604020202020204" pitchFamily="34" charset="0"/>
              </a:rPr>
              <a:t>, M., 	Stevens, 	G., . . . Altay, S. (2019). World health organization 	cardiovascular 	disease risk charts: Revised models to estimate risk in 21 	global 	regions.</a:t>
            </a:r>
            <a:r>
              <a:rPr lang="en-CA" sz="1800" i="1" dirty="0">
                <a:effectLst/>
                <a:latin typeface="Arial" panose="020B0604020202020204" pitchFamily="34" charset="0"/>
                <a:ea typeface="Times New Roman" panose="02020603050405020304" pitchFamily="18" charset="0"/>
                <a:cs typeface="Arial" panose="020B0604020202020204" pitchFamily="34" charset="0"/>
              </a:rPr>
              <a:t> The Lancet Global Health, 7</a:t>
            </a:r>
            <a:r>
              <a:rPr lang="en-CA" sz="1800" dirty="0">
                <a:effectLst/>
                <a:latin typeface="Arial" panose="020B0604020202020204" pitchFamily="34" charset="0"/>
                <a:ea typeface="Times New Roman" panose="02020603050405020304" pitchFamily="18" charset="0"/>
                <a:cs typeface="Arial" panose="020B0604020202020204" pitchFamily="34" charset="0"/>
              </a:rPr>
              <a:t>(10), e1332-e1345.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Aft>
                <a:spcPts val="1000"/>
              </a:spcAft>
              <a:buNone/>
            </a:pPr>
            <a:r>
              <a:rPr lang="en-CA" sz="1800" dirty="0">
                <a:effectLst/>
                <a:latin typeface="Arial" panose="020B0604020202020204" pitchFamily="34" charset="0"/>
                <a:ea typeface="Times New Roman" panose="02020603050405020304" pitchFamily="18" charset="0"/>
                <a:cs typeface="Arial" panose="020B0604020202020204" pitchFamily="34" charset="0"/>
              </a:rPr>
              <a:t>The source code for the capstone project can be viewed on GitHub at </a:t>
            </a:r>
            <a:r>
              <a:rPr lang="en-CA" sz="1800" u="sng" dirty="0">
                <a:solidFill>
                  <a:srgbClr val="004C9B"/>
                </a:solidFill>
                <a:effectLst/>
                <a:latin typeface="Arial" panose="020B0604020202020204" pitchFamily="34" charset="0"/>
                <a:ea typeface="Times New Roman" panose="02020603050405020304" pitchFamily="18" charset="0"/>
                <a:cs typeface="Arial" panose="020B0604020202020204" pitchFamily="34" charset="0"/>
                <a:hlinkClick r:id="rId4"/>
              </a:rPr>
              <a:t>https://github.com/swb1113/CIND820/blob/main/CIND820_Final_Results.ipynb</a:t>
            </a:r>
            <a:r>
              <a:rPr lang="en-CA" sz="1800" dirty="0">
                <a:effectLst/>
                <a:latin typeface="Arial" panose="020B0604020202020204" pitchFamily="34" charset="0"/>
                <a:ea typeface="Times New Roman" panose="02020603050405020304" pitchFamily="18" charset="0"/>
                <a:cs typeface="Arial" panose="020B0604020202020204" pitchFamily="34" charset="0"/>
              </a:rPr>
              <a:t>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5" name="Date Placeholder 4">
            <a:extLst>
              <a:ext uri="{FF2B5EF4-FFF2-40B4-BE49-F238E27FC236}">
                <a16:creationId xmlns:a16="http://schemas.microsoft.com/office/drawing/2014/main" id="{A4CF5E93-403C-32D5-12F8-88E1F38DC9E4}"/>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2EBFA508-5C49-4E4F-30E2-FB67907F35A5}"/>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3180382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Dataset and Methodology:</a:t>
            </a:r>
          </a:p>
        </p:txBody>
      </p:sp>
      <p:sp>
        <p:nvSpPr>
          <p:cNvPr id="4" name="Content Placeholder 3"/>
          <p:cNvSpPr>
            <a:spLocks noGrp="1"/>
          </p:cNvSpPr>
          <p:nvPr>
            <p:ph idx="1"/>
          </p:nvPr>
        </p:nvSpPr>
        <p:spPr>
          <a:xfrm>
            <a:off x="365567" y="1462264"/>
            <a:ext cx="8517176" cy="4222560"/>
          </a:xfrm>
        </p:spPr>
        <p:txBody>
          <a:bodyPr>
            <a:normAutofit/>
          </a:bodyPr>
          <a:lstStyle/>
          <a:p>
            <a:pPr marL="0" indent="0">
              <a:buNone/>
            </a:pPr>
            <a:r>
              <a:rPr lang="en-CA" sz="2000" dirty="0">
                <a:effectLst/>
                <a:ea typeface="Times New Roman" panose="02020603050405020304" pitchFamily="18" charset="0"/>
              </a:rPr>
              <a:t>The dataset used for this capstone project is titled “Heart Failure Prediction Dataset” and can be found at </a:t>
            </a:r>
            <a:r>
              <a:rPr lang="en-CA" sz="2000" u="sng" dirty="0">
                <a:solidFill>
                  <a:srgbClr val="004C9B"/>
                </a:solidFill>
                <a:effectLst/>
                <a:ea typeface="Times New Roman" panose="02020603050405020304" pitchFamily="18" charset="0"/>
                <a:cs typeface="Arial" panose="020B0604020202020204" pitchFamily="34" charset="0"/>
                <a:hlinkClick r:id="rId3"/>
              </a:rPr>
              <a:t>https://www.kaggle.com/datasets/fedesoriano/heart-failure-prediction</a:t>
            </a:r>
            <a:r>
              <a:rPr lang="en-CA" sz="2000" u="sng" dirty="0">
                <a:solidFill>
                  <a:srgbClr val="004C9B"/>
                </a:solidFill>
                <a:effectLst/>
                <a:ea typeface="Times New Roman" panose="02020603050405020304" pitchFamily="18" charset="0"/>
                <a:cs typeface="Arial" panose="020B0604020202020204" pitchFamily="34" charset="0"/>
              </a:rPr>
              <a:t>  </a:t>
            </a:r>
            <a:endParaRPr lang="en-CA" sz="2000" dirty="0">
              <a:effectLst/>
              <a:ea typeface="Arial" panose="020B0604020202020204" pitchFamily="34" charset="0"/>
            </a:endParaRPr>
          </a:p>
          <a:p>
            <a:pPr marL="0" indent="0">
              <a:buNone/>
            </a:pPr>
            <a:endParaRPr lang="en-CA" sz="2000" dirty="0">
              <a:effectLst/>
              <a:ea typeface="Arial" panose="020B0604020202020204" pitchFamily="34" charset="0"/>
            </a:endParaRPr>
          </a:p>
          <a:p>
            <a:pPr marL="342900" indent="-342900">
              <a:buFont typeface="+mj-lt"/>
              <a:buAutoNum type="arabicPeriod"/>
            </a:pPr>
            <a:endParaRPr lang="en-CA" sz="2000" dirty="0">
              <a:ea typeface="Arial" panose="020B0604020202020204" pitchFamily="34" charset="0"/>
            </a:endParaRPr>
          </a:p>
          <a:p>
            <a:pPr marL="342900" indent="-342900">
              <a:buFont typeface="+mj-lt"/>
              <a:buAutoNum type="arabicPeriod"/>
            </a:pPr>
            <a:r>
              <a:rPr lang="en-CA" sz="2000" dirty="0">
                <a:effectLst/>
                <a:ea typeface="Arial" panose="020B0604020202020204" pitchFamily="34" charset="0"/>
              </a:rPr>
              <a:t>Import Kaggle dataset and Libraries</a:t>
            </a:r>
          </a:p>
          <a:p>
            <a:pPr marL="342900" indent="-342900">
              <a:buFont typeface="+mj-lt"/>
              <a:buAutoNum type="arabicPeriod"/>
            </a:pPr>
            <a:r>
              <a:rPr lang="en-CA" sz="2000" dirty="0">
                <a:effectLst/>
                <a:ea typeface="Times New Roman" panose="02020603050405020304" pitchFamily="18" charset="0"/>
              </a:rPr>
              <a:t>Exploratory Data Analysis (EDA) and Visualization</a:t>
            </a:r>
          </a:p>
          <a:p>
            <a:pPr marL="342900" indent="-342900">
              <a:buFont typeface="+mj-lt"/>
              <a:buAutoNum type="arabicPeriod"/>
            </a:pPr>
            <a:r>
              <a:rPr lang="en-CA" sz="2000" dirty="0">
                <a:effectLst/>
                <a:ea typeface="Times New Roman" panose="02020603050405020304" pitchFamily="18" charset="0"/>
              </a:rPr>
              <a:t>Data Preprocessing and Cleaning</a:t>
            </a:r>
            <a:endParaRPr lang="en-CA" sz="2000" dirty="0">
              <a:ea typeface="Times New Roman" panose="02020603050405020304" pitchFamily="18" charset="0"/>
            </a:endParaRPr>
          </a:p>
          <a:p>
            <a:pPr marL="342900" indent="-342900">
              <a:buFont typeface="+mj-lt"/>
              <a:buAutoNum type="arabicPeriod"/>
            </a:pPr>
            <a:r>
              <a:rPr lang="en-CA" sz="2000" dirty="0">
                <a:effectLst/>
                <a:ea typeface="Times New Roman" panose="02020603050405020304" pitchFamily="18" charset="0"/>
              </a:rPr>
              <a:t>Logistic Regression Model</a:t>
            </a:r>
          </a:p>
          <a:p>
            <a:pPr marL="342900" indent="-342900">
              <a:buFont typeface="+mj-lt"/>
              <a:buAutoNum type="arabicPeriod"/>
            </a:pPr>
            <a:r>
              <a:rPr lang="en-CA" sz="2000" dirty="0">
                <a:effectLst/>
                <a:ea typeface="Times New Roman" panose="02020603050405020304" pitchFamily="18" charset="0"/>
              </a:rPr>
              <a:t>Random Forest Model</a:t>
            </a:r>
            <a:endParaRPr lang="en-CA" sz="2000" dirty="0">
              <a:ea typeface="Times New Roman" panose="02020603050405020304" pitchFamily="18" charset="0"/>
            </a:endParaRPr>
          </a:p>
          <a:p>
            <a:pPr marL="342900" indent="-342900">
              <a:buFont typeface="+mj-lt"/>
              <a:buAutoNum type="arabicPeriod"/>
            </a:pPr>
            <a:r>
              <a:rPr lang="en-CA" sz="2000" dirty="0">
                <a:effectLst/>
                <a:ea typeface="Times New Roman" panose="02020603050405020304" pitchFamily="18" charset="0"/>
              </a:rPr>
              <a:t>Model Evaluation</a:t>
            </a:r>
            <a:endParaRPr lang="en-US" sz="2000"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1D491-8B16-7A4B-AAE3-280BC80C2BAA}"/>
              </a:ext>
            </a:extLst>
          </p:cNvPr>
          <p:cNvSpPr>
            <a:spLocks noGrp="1"/>
          </p:cNvSpPr>
          <p:nvPr>
            <p:ph type="title"/>
          </p:nvPr>
        </p:nvSpPr>
        <p:spPr/>
        <p:txBody>
          <a:bodyPr/>
          <a:lstStyle/>
          <a:p>
            <a:r>
              <a:rPr lang="en-CA" dirty="0"/>
              <a:t>Analysis – Attribute Descriptions </a:t>
            </a:r>
          </a:p>
        </p:txBody>
      </p:sp>
      <p:graphicFrame>
        <p:nvGraphicFramePr>
          <p:cNvPr id="7" name="Content Placeholder 6">
            <a:extLst>
              <a:ext uri="{FF2B5EF4-FFF2-40B4-BE49-F238E27FC236}">
                <a16:creationId xmlns:a16="http://schemas.microsoft.com/office/drawing/2014/main" id="{95AFC0D9-47F9-133B-1E6D-0A79CD64E665}"/>
              </a:ext>
            </a:extLst>
          </p:cNvPr>
          <p:cNvGraphicFramePr>
            <a:graphicFrameLocks noGrp="1"/>
          </p:cNvGraphicFramePr>
          <p:nvPr>
            <p:ph idx="1"/>
            <p:extLst>
              <p:ext uri="{D42A27DB-BD31-4B8C-83A1-F6EECF244321}">
                <p14:modId xmlns:p14="http://schemas.microsoft.com/office/powerpoint/2010/main" val="765208200"/>
              </p:ext>
            </p:extLst>
          </p:nvPr>
        </p:nvGraphicFramePr>
        <p:xfrm>
          <a:off x="365568" y="834013"/>
          <a:ext cx="8444819" cy="5781022"/>
        </p:xfrm>
        <a:graphic>
          <a:graphicData uri="http://schemas.openxmlformats.org/drawingml/2006/table">
            <a:tbl>
              <a:tblPr firstRow="1" firstCol="1" bandRow="1"/>
              <a:tblGrid>
                <a:gridCol w="2157853">
                  <a:extLst>
                    <a:ext uri="{9D8B030D-6E8A-4147-A177-3AD203B41FA5}">
                      <a16:colId xmlns:a16="http://schemas.microsoft.com/office/drawing/2014/main" val="4043460805"/>
                    </a:ext>
                  </a:extLst>
                </a:gridCol>
                <a:gridCol w="5034376">
                  <a:extLst>
                    <a:ext uri="{9D8B030D-6E8A-4147-A177-3AD203B41FA5}">
                      <a16:colId xmlns:a16="http://schemas.microsoft.com/office/drawing/2014/main" val="1124251662"/>
                    </a:ext>
                  </a:extLst>
                </a:gridCol>
                <a:gridCol w="1252590">
                  <a:extLst>
                    <a:ext uri="{9D8B030D-6E8A-4147-A177-3AD203B41FA5}">
                      <a16:colId xmlns:a16="http://schemas.microsoft.com/office/drawing/2014/main" val="3436538869"/>
                    </a:ext>
                  </a:extLst>
                </a:gridCol>
              </a:tblGrid>
              <a:tr h="247991">
                <a:tc>
                  <a:txBody>
                    <a:bodyPr/>
                    <a:lstStyle/>
                    <a:p>
                      <a:pPr algn="l"/>
                      <a:r>
                        <a:rPr lang="en-CA" sz="1200" b="1" dirty="0">
                          <a:solidFill>
                            <a:srgbClr val="FFFFFF"/>
                          </a:solidFill>
                          <a:effectLst/>
                          <a:latin typeface="Arial" panose="020B0604020202020204" pitchFamily="34" charset="0"/>
                          <a:cs typeface="Arial" panose="020B0604020202020204" pitchFamily="34" charset="0"/>
                        </a:rPr>
                        <a:t>Attribute</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l"/>
                      <a:r>
                        <a:rPr lang="en-CA" sz="1200" b="1">
                          <a:solidFill>
                            <a:srgbClr val="FFFFFF"/>
                          </a:solidFill>
                          <a:effectLst/>
                          <a:latin typeface="Arial" panose="020B0604020202020204" pitchFamily="34" charset="0"/>
                          <a:cs typeface="Arial" panose="020B0604020202020204" pitchFamily="34" charset="0"/>
                        </a:rPr>
                        <a:t>Definition</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l"/>
                      <a:r>
                        <a:rPr lang="en-CA" sz="1200" b="1">
                          <a:solidFill>
                            <a:srgbClr val="FFFFFF"/>
                          </a:solidFill>
                          <a:effectLst/>
                          <a:latin typeface="Arial" panose="020B0604020202020204" pitchFamily="34" charset="0"/>
                          <a:cs typeface="Arial" panose="020B0604020202020204" pitchFamily="34" charset="0"/>
                        </a:rPr>
                        <a:t>DType</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extLst>
                  <a:ext uri="{0D108BD9-81ED-4DB2-BD59-A6C34878D82A}">
                    <a16:rowId xmlns:a16="http://schemas.microsoft.com/office/drawing/2014/main" val="623567135"/>
                  </a:ext>
                </a:extLst>
              </a:tr>
              <a:tr h="247991">
                <a:tc>
                  <a:txBody>
                    <a:bodyPr/>
                    <a:lstStyle/>
                    <a:p>
                      <a:pPr algn="l"/>
                      <a:r>
                        <a:rPr lang="en-CA" sz="1200" b="1" dirty="0">
                          <a:solidFill>
                            <a:srgbClr val="FFFFFF"/>
                          </a:solidFill>
                          <a:effectLst/>
                          <a:latin typeface="Arial" panose="020B0604020202020204" pitchFamily="34" charset="0"/>
                          <a:cs typeface="Arial" panose="020B0604020202020204" pitchFamily="34" charset="0"/>
                        </a:rPr>
                        <a:t>Age</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Age of the patient (years)</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int64  </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1888482519"/>
                  </a:ext>
                </a:extLst>
              </a:tr>
              <a:tr h="398842">
                <a:tc>
                  <a:txBody>
                    <a:bodyPr/>
                    <a:lstStyle/>
                    <a:p>
                      <a:pPr algn="l"/>
                      <a:r>
                        <a:rPr lang="en-CA" sz="1200" b="1" dirty="0">
                          <a:solidFill>
                            <a:srgbClr val="FFFFFF"/>
                          </a:solidFill>
                          <a:effectLst/>
                          <a:latin typeface="Arial" panose="020B0604020202020204" pitchFamily="34" charset="0"/>
                          <a:cs typeface="Arial" panose="020B0604020202020204" pitchFamily="34" charset="0"/>
                        </a:rPr>
                        <a:t>Sex </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Sex of the patient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(M: Male, F: Female)</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object</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888368137"/>
                  </a:ext>
                </a:extLst>
              </a:tr>
              <a:tr h="549693">
                <a:tc>
                  <a:txBody>
                    <a:bodyPr/>
                    <a:lstStyle/>
                    <a:p>
                      <a:pPr algn="l"/>
                      <a:r>
                        <a:rPr lang="en-CA" sz="1200" b="1" dirty="0">
                          <a:solidFill>
                            <a:srgbClr val="FFFFFF"/>
                          </a:solidFill>
                          <a:effectLst/>
                          <a:latin typeface="Arial" panose="020B0604020202020204" pitchFamily="34" charset="0"/>
                          <a:cs typeface="Arial" panose="020B0604020202020204" pitchFamily="34" charset="0"/>
                        </a:rPr>
                        <a:t>ChestPainType</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Chest pain type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(TA: Typical Angina, ATA: Atypical Angina,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NAP: Non-Anginal Pain, ASY: Asymptomatic)</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object</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2459662841"/>
                  </a:ext>
                </a:extLst>
              </a:tr>
              <a:tr h="398842">
                <a:tc>
                  <a:txBody>
                    <a:bodyPr/>
                    <a:lstStyle/>
                    <a:p>
                      <a:pPr algn="l"/>
                      <a:r>
                        <a:rPr lang="en-CA" sz="1200" b="1" dirty="0">
                          <a:solidFill>
                            <a:srgbClr val="FFFFFF"/>
                          </a:solidFill>
                          <a:effectLst/>
                          <a:latin typeface="Arial" panose="020B0604020202020204" pitchFamily="34" charset="0"/>
                          <a:cs typeface="Arial" panose="020B0604020202020204" pitchFamily="34" charset="0"/>
                        </a:rPr>
                        <a:t>RestingBP</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Resting blood pressure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(mm Hg)</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dirty="0">
                          <a:solidFill>
                            <a:srgbClr val="000000"/>
                          </a:solidFill>
                          <a:effectLst/>
                          <a:latin typeface="Arial" panose="020B0604020202020204" pitchFamily="34" charset="0"/>
                          <a:cs typeface="Arial" panose="020B0604020202020204" pitchFamily="34" charset="0"/>
                        </a:rPr>
                        <a:t>int64  </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4146072493"/>
                  </a:ext>
                </a:extLst>
              </a:tr>
              <a:tr h="247991">
                <a:tc>
                  <a:txBody>
                    <a:bodyPr/>
                    <a:lstStyle/>
                    <a:p>
                      <a:pPr algn="l"/>
                      <a:r>
                        <a:rPr lang="en-CA" sz="1200" b="1" dirty="0">
                          <a:solidFill>
                            <a:srgbClr val="FFFFFF"/>
                          </a:solidFill>
                          <a:effectLst/>
                          <a:latin typeface="Arial" panose="020B0604020202020204" pitchFamily="34" charset="0"/>
                          <a:cs typeface="Arial" panose="020B0604020202020204" pitchFamily="34" charset="0"/>
                        </a:rPr>
                        <a:t>Cholesterol</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dirty="0">
                          <a:solidFill>
                            <a:srgbClr val="000000"/>
                          </a:solidFill>
                          <a:effectLst/>
                          <a:latin typeface="Arial" panose="020B0604020202020204" pitchFamily="34" charset="0"/>
                          <a:cs typeface="Arial" panose="020B0604020202020204" pitchFamily="34" charset="0"/>
                        </a:rPr>
                        <a:t>Serum cholesterol (mm/dl)</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int64  </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833165651"/>
                  </a:ext>
                </a:extLst>
              </a:tr>
              <a:tr h="398842">
                <a:tc>
                  <a:txBody>
                    <a:bodyPr/>
                    <a:lstStyle/>
                    <a:p>
                      <a:pPr algn="l"/>
                      <a:r>
                        <a:rPr lang="en-CA" sz="1200" b="1" dirty="0">
                          <a:solidFill>
                            <a:srgbClr val="FFFFFF"/>
                          </a:solidFill>
                          <a:effectLst/>
                          <a:latin typeface="Arial" panose="020B0604020202020204" pitchFamily="34" charset="0"/>
                          <a:cs typeface="Arial" panose="020B0604020202020204" pitchFamily="34" charset="0"/>
                        </a:rPr>
                        <a:t>FastingBS</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Fasting blood sugar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(1: if FastingBS &gt; 120 mg/dl, 0: otherwise)</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int64  </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1449611"/>
                  </a:ext>
                </a:extLst>
              </a:tr>
              <a:tr h="851398">
                <a:tc>
                  <a:txBody>
                    <a:bodyPr/>
                    <a:lstStyle/>
                    <a:p>
                      <a:pPr algn="l"/>
                      <a:r>
                        <a:rPr lang="en-CA" sz="1200" b="1" dirty="0">
                          <a:solidFill>
                            <a:srgbClr val="FFFFFF"/>
                          </a:solidFill>
                          <a:effectLst/>
                          <a:latin typeface="Arial" panose="020B0604020202020204" pitchFamily="34" charset="0"/>
                          <a:cs typeface="Arial" panose="020B0604020202020204" pitchFamily="34" charset="0"/>
                        </a:rPr>
                        <a:t>RestingECG</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Resting electrocardiogram results</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(Normal: Normal, ST: having ST-T wave abnormality,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LVH: showing probable or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definite left ventricular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hypertrophy by Estes' criteria)</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object</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3563846830"/>
                  </a:ext>
                </a:extLst>
              </a:tr>
              <a:tr h="398842">
                <a:tc>
                  <a:txBody>
                    <a:bodyPr/>
                    <a:lstStyle/>
                    <a:p>
                      <a:pPr algn="l"/>
                      <a:r>
                        <a:rPr lang="en-CA" sz="1200" b="1" dirty="0">
                          <a:solidFill>
                            <a:srgbClr val="FFFFFF"/>
                          </a:solidFill>
                          <a:effectLst/>
                          <a:latin typeface="Arial" panose="020B0604020202020204" pitchFamily="34" charset="0"/>
                          <a:cs typeface="Arial" panose="020B0604020202020204" pitchFamily="34" charset="0"/>
                        </a:rPr>
                        <a:t>MaxHR</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Maximum heart rate achieved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(Numeric value between 60 and 202)</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int64  </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281201995"/>
                  </a:ext>
                </a:extLst>
              </a:tr>
              <a:tr h="247991">
                <a:tc>
                  <a:txBody>
                    <a:bodyPr/>
                    <a:lstStyle/>
                    <a:p>
                      <a:pPr algn="l"/>
                      <a:r>
                        <a:rPr lang="en-CA" sz="1200" b="1" dirty="0">
                          <a:solidFill>
                            <a:srgbClr val="FFFFFF"/>
                          </a:solidFill>
                          <a:effectLst/>
                          <a:latin typeface="Arial" panose="020B0604020202020204" pitchFamily="34" charset="0"/>
                          <a:cs typeface="Arial" panose="020B0604020202020204" pitchFamily="34" charset="0"/>
                        </a:rPr>
                        <a:t>ExerciseAngina</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Exercise-induced angina (Y: Yes, N: No)</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object</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951594439"/>
                  </a:ext>
                </a:extLst>
              </a:tr>
              <a:tr h="398842">
                <a:tc>
                  <a:txBody>
                    <a:bodyPr/>
                    <a:lstStyle/>
                    <a:p>
                      <a:pPr algn="l"/>
                      <a:r>
                        <a:rPr lang="en-CA" sz="1200" b="1" dirty="0">
                          <a:solidFill>
                            <a:srgbClr val="FFFFFF"/>
                          </a:solidFill>
                          <a:effectLst/>
                          <a:latin typeface="Arial" panose="020B0604020202020204" pitchFamily="34" charset="0"/>
                          <a:cs typeface="Arial" panose="020B0604020202020204" pitchFamily="34" charset="0"/>
                        </a:rPr>
                        <a:t>Oldpeak</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Oldpeak = ST (Numeric value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measured in depression)</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float64</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29883598"/>
                  </a:ext>
                </a:extLst>
              </a:tr>
              <a:tr h="549693">
                <a:tc>
                  <a:txBody>
                    <a:bodyPr/>
                    <a:lstStyle/>
                    <a:p>
                      <a:pPr algn="l"/>
                      <a:r>
                        <a:rPr lang="en-CA" sz="1200" b="1" dirty="0">
                          <a:solidFill>
                            <a:srgbClr val="FFFFFF"/>
                          </a:solidFill>
                          <a:effectLst/>
                          <a:latin typeface="Arial" panose="020B0604020202020204" pitchFamily="34" charset="0"/>
                          <a:cs typeface="Arial" panose="020B0604020202020204" pitchFamily="34" charset="0"/>
                        </a:rPr>
                        <a:t>ST_Slope</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The slope of the peak exercise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ST segment (Up: upsloping, </a:t>
                      </a:r>
                      <a:endParaRPr lang="en-CA" sz="1200">
                        <a:effectLst/>
                        <a:latin typeface="Arial" panose="020B0604020202020204" pitchFamily="34" charset="0"/>
                        <a:cs typeface="Times New Roman" panose="02020603050405020304" pitchFamily="18" charset="0"/>
                      </a:endParaRPr>
                    </a:p>
                    <a:p>
                      <a:pPr algn="l"/>
                      <a:r>
                        <a:rPr lang="en-CA" sz="1200">
                          <a:solidFill>
                            <a:srgbClr val="000000"/>
                          </a:solidFill>
                          <a:effectLst/>
                          <a:latin typeface="Arial" panose="020B0604020202020204" pitchFamily="34" charset="0"/>
                          <a:cs typeface="Arial" panose="020B0604020202020204" pitchFamily="34" charset="0"/>
                        </a:rPr>
                        <a:t>Flat: flat, Down: down sloping)</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object</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2294894214"/>
                  </a:ext>
                </a:extLst>
              </a:tr>
              <a:tr h="247991">
                <a:tc>
                  <a:txBody>
                    <a:bodyPr/>
                    <a:lstStyle/>
                    <a:p>
                      <a:pPr algn="l"/>
                      <a:r>
                        <a:rPr lang="en-CA" sz="1200" b="1" dirty="0">
                          <a:solidFill>
                            <a:srgbClr val="FFFFFF"/>
                          </a:solidFill>
                          <a:effectLst/>
                          <a:latin typeface="Arial" panose="020B0604020202020204" pitchFamily="34" charset="0"/>
                          <a:cs typeface="Arial" panose="020B0604020202020204" pitchFamily="34" charset="0"/>
                        </a:rPr>
                        <a:t>HeartDisease</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l"/>
                      <a:r>
                        <a:rPr lang="en-CA" sz="1200">
                          <a:solidFill>
                            <a:srgbClr val="000000"/>
                          </a:solidFill>
                          <a:effectLst/>
                          <a:latin typeface="Arial" panose="020B0604020202020204" pitchFamily="34" charset="0"/>
                          <a:cs typeface="Arial" panose="020B0604020202020204" pitchFamily="34" charset="0"/>
                        </a:rPr>
                        <a:t>Target class (1: Heart Disease, 0: Normal)</a:t>
                      </a:r>
                      <a:endParaRPr lang="en-CA" sz="120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l"/>
                      <a:r>
                        <a:rPr lang="en-CA" sz="1200" dirty="0">
                          <a:solidFill>
                            <a:srgbClr val="000000"/>
                          </a:solidFill>
                          <a:effectLst/>
                          <a:latin typeface="Arial" panose="020B0604020202020204" pitchFamily="34" charset="0"/>
                          <a:cs typeface="Arial" panose="020B0604020202020204" pitchFamily="34" charset="0"/>
                        </a:rPr>
                        <a:t>int64  </a:t>
                      </a:r>
                      <a:endParaRPr lang="en-CA" sz="1200" dirty="0">
                        <a:effectLst/>
                        <a:latin typeface="Arial" panose="020B0604020202020204" pitchFamily="34" charset="0"/>
                        <a:cs typeface="Times New Roman" panose="02020603050405020304" pitchFamily="18" charset="0"/>
                      </a:endParaRPr>
                    </a:p>
                  </a:txBody>
                  <a:tcPr marL="39467" marR="39467" marT="39467" marB="39467"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1751647526"/>
                  </a:ext>
                </a:extLst>
              </a:tr>
            </a:tbl>
          </a:graphicData>
        </a:graphic>
      </p:graphicFrame>
      <p:sp>
        <p:nvSpPr>
          <p:cNvPr id="6" name="Slide Number Placeholder 5">
            <a:extLst>
              <a:ext uri="{FF2B5EF4-FFF2-40B4-BE49-F238E27FC236}">
                <a16:creationId xmlns:a16="http://schemas.microsoft.com/office/drawing/2014/main" id="{014E71FF-F33E-066D-10C0-64115FEAF7E4}"/>
              </a:ext>
            </a:extLst>
          </p:cNvPr>
          <p:cNvSpPr>
            <a:spLocks noGrp="1"/>
          </p:cNvSpPr>
          <p:nvPr>
            <p:ph type="sldNum" sz="quarter" idx="4"/>
          </p:nvPr>
        </p:nvSpPr>
        <p:spPr/>
        <p:txBody>
          <a:bodyPr/>
          <a:lstStyle/>
          <a:p>
            <a:fld id="{E9E0D846-2D6A-8643-B2BF-83884A821236}" type="slidenum">
              <a:rPr lang="en-US" smtClean="0"/>
              <a:pPr/>
              <a:t>4</a:t>
            </a:fld>
            <a:endParaRPr lang="en-US" dirty="0"/>
          </a:p>
        </p:txBody>
      </p:sp>
    </p:spTree>
    <p:extLst>
      <p:ext uri="{BB962C8B-B14F-4D97-AF65-F5344CB8AC3E}">
        <p14:creationId xmlns:p14="http://schemas.microsoft.com/office/powerpoint/2010/main" val="2488318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399" y="337608"/>
            <a:ext cx="8444818" cy="1069848"/>
          </a:xfrm>
        </p:spPr>
        <p:txBody>
          <a:bodyPr/>
          <a:lstStyle/>
          <a:p>
            <a:r>
              <a:rPr lang="en-US" dirty="0"/>
              <a:t>Exploratory Data Analysis and Visualization: </a:t>
            </a:r>
          </a:p>
        </p:txBody>
      </p:sp>
      <p:sp>
        <p:nvSpPr>
          <p:cNvPr id="4" name="Content Placeholder 3"/>
          <p:cNvSpPr>
            <a:spLocks noGrp="1"/>
          </p:cNvSpPr>
          <p:nvPr>
            <p:ph idx="1"/>
          </p:nvPr>
        </p:nvSpPr>
        <p:spPr>
          <a:xfrm>
            <a:off x="358399" y="4421659"/>
            <a:ext cx="7790768" cy="1471557"/>
          </a:xfrm>
        </p:spPr>
        <p:txBody>
          <a:bodyPr>
            <a:normAutofit/>
          </a:bodyPr>
          <a:lstStyle/>
          <a:p>
            <a:r>
              <a:rPr lang="en-US" dirty="0"/>
              <a:t>The descriptive statistics of the numerical attributes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10" name="Picture 9">
            <a:extLst>
              <a:ext uri="{FF2B5EF4-FFF2-40B4-BE49-F238E27FC236}">
                <a16:creationId xmlns:a16="http://schemas.microsoft.com/office/drawing/2014/main" id="{3CFD5141-54A8-BBD7-FFD6-9A3E7E9CCF99}"/>
              </a:ext>
            </a:extLst>
          </p:cNvPr>
          <p:cNvPicPr>
            <a:picLocks noChangeAspect="1"/>
          </p:cNvPicPr>
          <p:nvPr/>
        </p:nvPicPr>
        <p:blipFill>
          <a:blip r:embed="rId3"/>
          <a:stretch>
            <a:fillRect/>
          </a:stretch>
        </p:blipFill>
        <p:spPr>
          <a:xfrm>
            <a:off x="1111720" y="964784"/>
            <a:ext cx="6284125" cy="3305745"/>
          </a:xfrm>
          <a:prstGeom prst="rect">
            <a:avLst/>
          </a:prstGeom>
        </p:spPr>
      </p:pic>
    </p:spTree>
    <p:extLst>
      <p:ext uri="{BB962C8B-B14F-4D97-AF65-F5344CB8AC3E}">
        <p14:creationId xmlns:p14="http://schemas.microsoft.com/office/powerpoint/2010/main" val="72546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F5A61-782F-6533-A467-4C664E9BC67C}"/>
              </a:ext>
            </a:extLst>
          </p:cNvPr>
          <p:cNvSpPr>
            <a:spLocks noGrp="1"/>
          </p:cNvSpPr>
          <p:nvPr>
            <p:ph type="title"/>
          </p:nvPr>
        </p:nvSpPr>
        <p:spPr/>
        <p:txBody>
          <a:bodyPr/>
          <a:lstStyle/>
          <a:p>
            <a:r>
              <a:rPr lang="en-US" dirty="0"/>
              <a:t>Exploratory Data Analysis and Visualization: </a:t>
            </a:r>
            <a:endParaRPr lang="en-CA" dirty="0"/>
          </a:p>
        </p:txBody>
      </p:sp>
      <p:sp>
        <p:nvSpPr>
          <p:cNvPr id="4" name="Content Placeholder 3">
            <a:extLst>
              <a:ext uri="{FF2B5EF4-FFF2-40B4-BE49-F238E27FC236}">
                <a16:creationId xmlns:a16="http://schemas.microsoft.com/office/drawing/2014/main" id="{9C428D5C-FF2E-900C-9206-1E7EFEACC7DB}"/>
              </a:ext>
            </a:extLst>
          </p:cNvPr>
          <p:cNvSpPr>
            <a:spLocks noGrp="1"/>
          </p:cNvSpPr>
          <p:nvPr>
            <p:ph idx="1"/>
          </p:nvPr>
        </p:nvSpPr>
        <p:spPr>
          <a:xfrm>
            <a:off x="365568" y="4998484"/>
            <a:ext cx="5682512" cy="1069849"/>
          </a:xfrm>
        </p:spPr>
        <p:txBody>
          <a:bodyPr/>
          <a:lstStyle/>
          <a:p>
            <a:r>
              <a:rPr lang="en-US" dirty="0"/>
              <a:t>The description of categorical attributes</a:t>
            </a:r>
            <a:endParaRPr lang="en-CA" dirty="0"/>
          </a:p>
        </p:txBody>
      </p:sp>
      <p:sp>
        <p:nvSpPr>
          <p:cNvPr id="5" name="Date Placeholder 4">
            <a:extLst>
              <a:ext uri="{FF2B5EF4-FFF2-40B4-BE49-F238E27FC236}">
                <a16:creationId xmlns:a16="http://schemas.microsoft.com/office/drawing/2014/main" id="{6462FBF4-A9DD-8F9B-9FD6-23678C6F4996}"/>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86D46E8C-763B-BF50-0536-A578210F413C}"/>
              </a:ext>
            </a:extLst>
          </p:cNvPr>
          <p:cNvSpPr>
            <a:spLocks noGrp="1"/>
          </p:cNvSpPr>
          <p:nvPr>
            <p:ph type="sldNum" sz="quarter" idx="4"/>
          </p:nvPr>
        </p:nvSpPr>
        <p:spPr/>
        <p:txBody>
          <a:bodyPr/>
          <a:lstStyle/>
          <a:p>
            <a:fld id="{E9E0D846-2D6A-8643-B2BF-83884A821236}" type="slidenum">
              <a:rPr lang="en-US" smtClean="0"/>
              <a:pPr/>
              <a:t>6</a:t>
            </a:fld>
            <a:endParaRPr lang="en-US" dirty="0"/>
          </a:p>
        </p:txBody>
      </p:sp>
      <p:pic>
        <p:nvPicPr>
          <p:cNvPr id="7" name="Picture 6" descr="Table&#10;&#10;Description automatically generated">
            <a:extLst>
              <a:ext uri="{FF2B5EF4-FFF2-40B4-BE49-F238E27FC236}">
                <a16:creationId xmlns:a16="http://schemas.microsoft.com/office/drawing/2014/main" id="{6C5F8EB4-3643-C523-BB23-F2D4B932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659" y="1416875"/>
            <a:ext cx="5056682" cy="3469276"/>
          </a:xfrm>
          <a:prstGeom prst="rect">
            <a:avLst/>
          </a:prstGeom>
          <a:ln>
            <a:solidFill>
              <a:schemeClr val="tx1"/>
            </a:solidFill>
          </a:ln>
        </p:spPr>
      </p:pic>
    </p:spTree>
    <p:extLst>
      <p:ext uri="{BB962C8B-B14F-4D97-AF65-F5344CB8AC3E}">
        <p14:creationId xmlns:p14="http://schemas.microsoft.com/office/powerpoint/2010/main" val="3892530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E0FEA-8CB0-3ABE-29DD-357934EC46A3}"/>
              </a:ext>
            </a:extLst>
          </p:cNvPr>
          <p:cNvSpPr>
            <a:spLocks noGrp="1"/>
          </p:cNvSpPr>
          <p:nvPr>
            <p:ph type="title"/>
          </p:nvPr>
        </p:nvSpPr>
        <p:spPr/>
        <p:txBody>
          <a:bodyPr/>
          <a:lstStyle/>
          <a:p>
            <a:r>
              <a:rPr lang="en-US" dirty="0"/>
              <a:t>Exploratory Data Analysis and Visualization: </a:t>
            </a:r>
            <a:endParaRPr lang="en-CA" dirty="0"/>
          </a:p>
        </p:txBody>
      </p:sp>
      <p:sp>
        <p:nvSpPr>
          <p:cNvPr id="4" name="Content Placeholder 3">
            <a:extLst>
              <a:ext uri="{FF2B5EF4-FFF2-40B4-BE49-F238E27FC236}">
                <a16:creationId xmlns:a16="http://schemas.microsoft.com/office/drawing/2014/main" id="{9368027B-494A-5508-6A0B-6049EB1E6F36}"/>
              </a:ext>
            </a:extLst>
          </p:cNvPr>
          <p:cNvSpPr>
            <a:spLocks noGrp="1"/>
          </p:cNvSpPr>
          <p:nvPr>
            <p:ph idx="1"/>
          </p:nvPr>
        </p:nvSpPr>
        <p:spPr>
          <a:xfrm>
            <a:off x="365568" y="5109462"/>
            <a:ext cx="7653017" cy="582805"/>
          </a:xfrm>
        </p:spPr>
        <p:txBody>
          <a:bodyPr>
            <a:noAutofit/>
          </a:bodyPr>
          <a:lstStyle/>
          <a:p>
            <a:r>
              <a:rPr lang="en-CA" dirty="0">
                <a:effectLst/>
                <a:ea typeface="Times New Roman" panose="02020603050405020304" pitchFamily="18" charset="0"/>
              </a:rPr>
              <a:t>HeartDisease (Target) Variable Exploratory Analysis</a:t>
            </a:r>
            <a:endParaRPr lang="en-CA" dirty="0"/>
          </a:p>
        </p:txBody>
      </p:sp>
      <p:sp>
        <p:nvSpPr>
          <p:cNvPr id="5" name="Date Placeholder 4">
            <a:extLst>
              <a:ext uri="{FF2B5EF4-FFF2-40B4-BE49-F238E27FC236}">
                <a16:creationId xmlns:a16="http://schemas.microsoft.com/office/drawing/2014/main" id="{D780BD7A-2D8D-F3AB-3C06-38DC256C09F7}"/>
              </a:ext>
            </a:extLst>
          </p:cNvPr>
          <p:cNvSpPr>
            <a:spLocks noGrp="1"/>
          </p:cNvSpPr>
          <p:nvPr>
            <p:ph type="dt" sz="half" idx="2"/>
          </p:nvPr>
        </p:nvSpPr>
        <p:spPr>
          <a:xfrm>
            <a:off x="5911843" y="6155266"/>
            <a:ext cx="2474383" cy="365125"/>
          </a:xfrm>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509A24A6-1DB1-3501-2787-66D63039D36D}"/>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7" name="Picture 6">
            <a:extLst>
              <a:ext uri="{FF2B5EF4-FFF2-40B4-BE49-F238E27FC236}">
                <a16:creationId xmlns:a16="http://schemas.microsoft.com/office/drawing/2014/main" id="{55E04CD2-0B1E-2288-FBF5-953816417FE3}"/>
              </a:ext>
            </a:extLst>
          </p:cNvPr>
          <p:cNvPicPr>
            <a:picLocks noChangeAspect="1"/>
          </p:cNvPicPr>
          <p:nvPr/>
        </p:nvPicPr>
        <p:blipFill>
          <a:blip r:embed="rId3"/>
          <a:stretch>
            <a:fillRect/>
          </a:stretch>
        </p:blipFill>
        <p:spPr>
          <a:xfrm>
            <a:off x="371074" y="1149150"/>
            <a:ext cx="3402360" cy="3570793"/>
          </a:xfrm>
          <a:prstGeom prst="rect">
            <a:avLst/>
          </a:prstGeom>
        </p:spPr>
      </p:pic>
      <p:pic>
        <p:nvPicPr>
          <p:cNvPr id="8" name="Picture 7">
            <a:extLst>
              <a:ext uri="{FF2B5EF4-FFF2-40B4-BE49-F238E27FC236}">
                <a16:creationId xmlns:a16="http://schemas.microsoft.com/office/drawing/2014/main" id="{ED80C52D-5740-2CF6-B85C-C1CB55AECD2D}"/>
              </a:ext>
            </a:extLst>
          </p:cNvPr>
          <p:cNvPicPr>
            <a:picLocks noChangeAspect="1"/>
          </p:cNvPicPr>
          <p:nvPr/>
        </p:nvPicPr>
        <p:blipFill>
          <a:blip r:embed="rId4"/>
          <a:stretch>
            <a:fillRect/>
          </a:stretch>
        </p:blipFill>
        <p:spPr>
          <a:xfrm>
            <a:off x="3863868" y="1658475"/>
            <a:ext cx="5199745" cy="2552141"/>
          </a:xfrm>
          <a:prstGeom prst="rect">
            <a:avLst/>
          </a:prstGeom>
        </p:spPr>
      </p:pic>
    </p:spTree>
    <p:extLst>
      <p:ext uri="{BB962C8B-B14F-4D97-AF65-F5344CB8AC3E}">
        <p14:creationId xmlns:p14="http://schemas.microsoft.com/office/powerpoint/2010/main" val="145151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D2901-7577-EF4D-8F8B-4676D273BAB4}"/>
              </a:ext>
            </a:extLst>
          </p:cNvPr>
          <p:cNvSpPr>
            <a:spLocks noGrp="1"/>
          </p:cNvSpPr>
          <p:nvPr>
            <p:ph type="title"/>
          </p:nvPr>
        </p:nvSpPr>
        <p:spPr/>
        <p:txBody>
          <a:bodyPr/>
          <a:lstStyle/>
          <a:p>
            <a:r>
              <a:rPr lang="en-US" dirty="0"/>
              <a:t>Exploratory Data Analysis and Visualization: </a:t>
            </a:r>
            <a:endParaRPr lang="en-CA" dirty="0"/>
          </a:p>
        </p:txBody>
      </p:sp>
      <p:sp>
        <p:nvSpPr>
          <p:cNvPr id="4" name="Content Placeholder 3">
            <a:extLst>
              <a:ext uri="{FF2B5EF4-FFF2-40B4-BE49-F238E27FC236}">
                <a16:creationId xmlns:a16="http://schemas.microsoft.com/office/drawing/2014/main" id="{515D2542-8A74-DB75-B501-D2B0BA88C40C}"/>
              </a:ext>
            </a:extLst>
          </p:cNvPr>
          <p:cNvSpPr>
            <a:spLocks noGrp="1"/>
          </p:cNvSpPr>
          <p:nvPr>
            <p:ph idx="1"/>
          </p:nvPr>
        </p:nvSpPr>
        <p:spPr>
          <a:xfrm>
            <a:off x="365568" y="902227"/>
            <a:ext cx="6396973" cy="560036"/>
          </a:xfrm>
        </p:spPr>
        <p:txBody>
          <a:bodyPr/>
          <a:lstStyle/>
          <a:p>
            <a:r>
              <a:rPr lang="en-CA" dirty="0"/>
              <a:t>Multiple Pairwise Bivariate Distributions </a:t>
            </a:r>
          </a:p>
        </p:txBody>
      </p:sp>
      <p:sp>
        <p:nvSpPr>
          <p:cNvPr id="5" name="Date Placeholder 4">
            <a:extLst>
              <a:ext uri="{FF2B5EF4-FFF2-40B4-BE49-F238E27FC236}">
                <a16:creationId xmlns:a16="http://schemas.microsoft.com/office/drawing/2014/main" id="{20D690B6-7138-B039-65A9-4FD89983D9E8}"/>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5DEBD7A5-2407-F30C-E620-0A198A2B22B1}"/>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7" name="Picture 6">
            <a:extLst>
              <a:ext uri="{FF2B5EF4-FFF2-40B4-BE49-F238E27FC236}">
                <a16:creationId xmlns:a16="http://schemas.microsoft.com/office/drawing/2014/main" id="{69AE27C9-BD2A-60C8-74FD-CCD2085F2DFD}"/>
              </a:ext>
            </a:extLst>
          </p:cNvPr>
          <p:cNvPicPr>
            <a:picLocks noChangeAspect="1"/>
          </p:cNvPicPr>
          <p:nvPr/>
        </p:nvPicPr>
        <p:blipFill>
          <a:blip r:embed="rId3"/>
          <a:stretch>
            <a:fillRect/>
          </a:stretch>
        </p:blipFill>
        <p:spPr>
          <a:xfrm>
            <a:off x="1614125" y="1449942"/>
            <a:ext cx="5947704" cy="5443455"/>
          </a:xfrm>
          <a:prstGeom prst="rect">
            <a:avLst/>
          </a:prstGeom>
        </p:spPr>
      </p:pic>
    </p:spTree>
    <p:extLst>
      <p:ext uri="{BB962C8B-B14F-4D97-AF65-F5344CB8AC3E}">
        <p14:creationId xmlns:p14="http://schemas.microsoft.com/office/powerpoint/2010/main" val="980155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D7132-CE4B-9E10-5DD6-0F51093AB6A5}"/>
              </a:ext>
            </a:extLst>
          </p:cNvPr>
          <p:cNvSpPr>
            <a:spLocks noGrp="1"/>
          </p:cNvSpPr>
          <p:nvPr>
            <p:ph type="title"/>
          </p:nvPr>
        </p:nvSpPr>
        <p:spPr/>
        <p:txBody>
          <a:bodyPr/>
          <a:lstStyle/>
          <a:p>
            <a:r>
              <a:rPr lang="en-US" dirty="0"/>
              <a:t>Exploratory Data Analysis and Visualization: </a:t>
            </a:r>
            <a:endParaRPr lang="en-CA" dirty="0"/>
          </a:p>
        </p:txBody>
      </p:sp>
      <p:sp>
        <p:nvSpPr>
          <p:cNvPr id="4" name="Content Placeholder 3">
            <a:extLst>
              <a:ext uri="{FF2B5EF4-FFF2-40B4-BE49-F238E27FC236}">
                <a16:creationId xmlns:a16="http://schemas.microsoft.com/office/drawing/2014/main" id="{1807A7DE-3280-4FCD-5ABF-D4AA2F68C1DD}"/>
              </a:ext>
            </a:extLst>
          </p:cNvPr>
          <p:cNvSpPr>
            <a:spLocks noGrp="1"/>
          </p:cNvSpPr>
          <p:nvPr>
            <p:ph idx="1"/>
          </p:nvPr>
        </p:nvSpPr>
        <p:spPr>
          <a:xfrm>
            <a:off x="365568" y="5014126"/>
            <a:ext cx="3117135" cy="680617"/>
          </a:xfrm>
        </p:spPr>
        <p:txBody>
          <a:bodyPr/>
          <a:lstStyle/>
          <a:p>
            <a:r>
              <a:rPr lang="en-CA" dirty="0"/>
              <a:t>Outlier Analysis</a:t>
            </a:r>
          </a:p>
        </p:txBody>
      </p:sp>
      <p:sp>
        <p:nvSpPr>
          <p:cNvPr id="5" name="Date Placeholder 4">
            <a:extLst>
              <a:ext uri="{FF2B5EF4-FFF2-40B4-BE49-F238E27FC236}">
                <a16:creationId xmlns:a16="http://schemas.microsoft.com/office/drawing/2014/main" id="{8D4BAFDF-9011-5A98-FEFD-5F32727085D2}"/>
              </a:ext>
            </a:extLst>
          </p:cNvPr>
          <p:cNvSpPr>
            <a:spLocks noGrp="1"/>
          </p:cNvSpPr>
          <p:nvPr>
            <p:ph type="dt" sz="half" idx="2"/>
          </p:nvPr>
        </p:nvSpPr>
        <p:spPr/>
        <p:txBody>
          <a:bodyPr/>
          <a:lstStyle/>
          <a:p>
            <a:fld id="{3D0BB221-354A-484A-903F-3F013EC2DF92}"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02336942-97FB-319E-103B-7A14BA9D9D8C}"/>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7" name="Picture 6">
            <a:extLst>
              <a:ext uri="{FF2B5EF4-FFF2-40B4-BE49-F238E27FC236}">
                <a16:creationId xmlns:a16="http://schemas.microsoft.com/office/drawing/2014/main" id="{148F1111-657A-4CEE-152A-F98EA7EEAB54}"/>
              </a:ext>
            </a:extLst>
          </p:cNvPr>
          <p:cNvPicPr>
            <a:picLocks noChangeAspect="1"/>
          </p:cNvPicPr>
          <p:nvPr/>
        </p:nvPicPr>
        <p:blipFill>
          <a:blip r:embed="rId3"/>
          <a:stretch>
            <a:fillRect/>
          </a:stretch>
        </p:blipFill>
        <p:spPr>
          <a:xfrm>
            <a:off x="1009858" y="1331634"/>
            <a:ext cx="7124284" cy="3503062"/>
          </a:xfrm>
          <a:prstGeom prst="rect">
            <a:avLst/>
          </a:prstGeom>
        </p:spPr>
      </p:pic>
    </p:spTree>
    <p:extLst>
      <p:ext uri="{BB962C8B-B14F-4D97-AF65-F5344CB8AC3E}">
        <p14:creationId xmlns:p14="http://schemas.microsoft.com/office/powerpoint/2010/main" val="3926401676"/>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2521</Words>
  <Application>Microsoft Office PowerPoint</Application>
  <PresentationFormat>On-screen Show (4:3)</PresentationFormat>
  <Paragraphs>289</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RyersonUniversity_MasterTemplate v1</vt:lpstr>
      <vt:lpstr>The Effectiveness of Logistic Regression and Random Forest Models to Predict Cardiovascular Disease </vt:lpstr>
      <vt:lpstr>Introduction: </vt:lpstr>
      <vt:lpstr>Dataset and Methodology:</vt:lpstr>
      <vt:lpstr>Analysis – Attribute Descriptions </vt:lpstr>
      <vt:lpstr>Exploratory Data Analysis and Visualization: </vt:lpstr>
      <vt:lpstr>Exploratory Data Analysis and Visualization: </vt:lpstr>
      <vt:lpstr>Exploratory Data Analysis and Visualization: </vt:lpstr>
      <vt:lpstr>Exploratory Data Analysis and Visualization: </vt:lpstr>
      <vt:lpstr>Exploratory Data Analysis and Visualization: </vt:lpstr>
      <vt:lpstr>Data Preprocessing: </vt:lpstr>
      <vt:lpstr>Data Preprocessing: </vt:lpstr>
      <vt:lpstr>Data Preprocessing: </vt:lpstr>
      <vt:lpstr>Logistic Regression Model using Stratified K (5) Fold Validation:</vt:lpstr>
      <vt:lpstr>Random Forest Model using Stratified K (5) Fold Validation:</vt:lpstr>
      <vt:lpstr>PowerPoint Presentation</vt:lpstr>
      <vt:lpstr>Results of the Logistic Regression Model:</vt:lpstr>
      <vt:lpstr>Results of the Logistic Regression Model:</vt:lpstr>
      <vt:lpstr>Results of the Logistic Regression Model:</vt:lpstr>
      <vt:lpstr>Results of the Random Forest Model:</vt:lpstr>
      <vt:lpstr>Results of the Random Forest Model:</vt:lpstr>
      <vt:lpstr>Results of the Random Forest Model:</vt:lpstr>
      <vt:lpstr>Results of the Random Forest Model:</vt:lpstr>
      <vt:lpstr>Comparison between Logistic Regression Model and Random Forest Model:</vt:lpstr>
      <vt:lpstr>Conclusion:</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2022-07-28T16:20:31Z</dcterms:modified>
</cp:coreProperties>
</file>